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mov" ContentType="video/quicktime"/>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7" r:id="rId1"/>
  </p:sldMasterIdLst>
  <p:notesMasterIdLst>
    <p:notesMasterId r:id="rId57"/>
  </p:notesMasterIdLst>
  <p:handoutMasterIdLst>
    <p:handoutMasterId r:id="rId58"/>
  </p:handoutMasterIdLst>
  <p:sldIdLst>
    <p:sldId id="925" r:id="rId2"/>
    <p:sldId id="960" r:id="rId3"/>
    <p:sldId id="593" r:id="rId4"/>
    <p:sldId id="594" r:id="rId5"/>
    <p:sldId id="595" r:id="rId6"/>
    <p:sldId id="596" r:id="rId7"/>
    <p:sldId id="597" r:id="rId8"/>
    <p:sldId id="647" r:id="rId9"/>
    <p:sldId id="722" r:id="rId10"/>
    <p:sldId id="599" r:id="rId11"/>
    <p:sldId id="600" r:id="rId12"/>
    <p:sldId id="601" r:id="rId13"/>
    <p:sldId id="535" r:id="rId14"/>
    <p:sldId id="544" r:id="rId15"/>
    <p:sldId id="604" r:id="rId16"/>
    <p:sldId id="538" r:id="rId17"/>
    <p:sldId id="539" r:id="rId18"/>
    <p:sldId id="540" r:id="rId19"/>
    <p:sldId id="542" r:id="rId20"/>
    <p:sldId id="602" r:id="rId21"/>
    <p:sldId id="603" r:id="rId22"/>
    <p:sldId id="605" r:id="rId23"/>
    <p:sldId id="548" r:id="rId24"/>
    <p:sldId id="549" r:id="rId25"/>
    <p:sldId id="955" r:id="rId26"/>
    <p:sldId id="917" r:id="rId27"/>
    <p:sldId id="545" r:id="rId28"/>
    <p:sldId id="616" r:id="rId29"/>
    <p:sldId id="607" r:id="rId30"/>
    <p:sldId id="615" r:id="rId31"/>
    <p:sldId id="608" r:id="rId32"/>
    <p:sldId id="617" r:id="rId33"/>
    <p:sldId id="618" r:id="rId34"/>
    <p:sldId id="648" r:id="rId35"/>
    <p:sldId id="649" r:id="rId36"/>
    <p:sldId id="650" r:id="rId37"/>
    <p:sldId id="651" r:id="rId38"/>
    <p:sldId id="652" r:id="rId39"/>
    <p:sldId id="653" r:id="rId40"/>
    <p:sldId id="654" r:id="rId41"/>
    <p:sldId id="612" r:id="rId42"/>
    <p:sldId id="629" r:id="rId43"/>
    <p:sldId id="961" r:id="rId44"/>
    <p:sldId id="630" r:id="rId45"/>
    <p:sldId id="631" r:id="rId46"/>
    <p:sldId id="632" r:id="rId47"/>
    <p:sldId id="633" r:id="rId48"/>
    <p:sldId id="634" r:id="rId49"/>
    <p:sldId id="784" r:id="rId50"/>
    <p:sldId id="621" r:id="rId51"/>
    <p:sldId id="565" r:id="rId52"/>
    <p:sldId id="566" r:id="rId53"/>
    <p:sldId id="567" r:id="rId54"/>
    <p:sldId id="927" r:id="rId55"/>
    <p:sldId id="655" r:id="rId56"/>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O4BIpTrIvNuTpFTLFnM+gA==" hashData="rIp9b5YuPxy6WAJxWH8D4sedHnaea47BP8ns5BL3e/hR6UK+aURCkY/frW6BWEC1HIQoaZtPfXSmkZKKeBdPxA=="/>
  <p:extLst>
    <p:ext uri="{EFAFB233-063F-42B5-8137-9DF3F51BA10A}">
      <p15:sldGuideLst xmlns:p15="http://schemas.microsoft.com/office/powerpoint/2012/main">
        <p15:guide id="3" orient="horz" pos="3929">
          <p15:clr>
            <a:srgbClr val="A4A3A4"/>
          </p15:clr>
        </p15:guide>
        <p15:guide id="4" orient="horz" pos="2160">
          <p15:clr>
            <a:srgbClr val="A4A3A4"/>
          </p15:clr>
        </p15:guide>
        <p15:guide id="5" orient="horz" pos="3067" userDrawn="1">
          <p15:clr>
            <a:srgbClr val="A4A3A4"/>
          </p15:clr>
        </p15:guide>
        <p15:guide id="6" orient="horz" pos="4156" userDrawn="1">
          <p15:clr>
            <a:srgbClr val="A4A3A4"/>
          </p15:clr>
        </p15:guide>
        <p15:guide id="7" orient="horz" pos="3974">
          <p15:clr>
            <a:srgbClr val="A4A3A4"/>
          </p15:clr>
        </p15:guide>
        <p15:guide id="8" pos="2880">
          <p15:clr>
            <a:srgbClr val="A4A3A4"/>
          </p15:clr>
        </p15:guide>
        <p15:guide id="9" orient="horz" pos="1275" userDrawn="1">
          <p15:clr>
            <a:srgbClr val="A4A3A4"/>
          </p15:clr>
        </p15:guide>
        <p15:guide id="10" orient="horz" pos="391" userDrawn="1">
          <p15:clr>
            <a:srgbClr val="A4A3A4"/>
          </p15:clr>
        </p15:guide>
        <p15:guide id="11" pos="204" userDrawn="1">
          <p15:clr>
            <a:srgbClr val="A4A3A4"/>
          </p15:clr>
        </p15:guide>
        <p15:guide id="12" pos="5556" userDrawn="1">
          <p15:clr>
            <a:srgbClr val="A4A3A4"/>
          </p15:clr>
        </p15:guide>
        <p15:guide id="13" orient="horz" pos="482">
          <p15:clr>
            <a:srgbClr val="A4A3A4"/>
          </p15:clr>
        </p15:guide>
        <p15:guide id="14" pos="90">
          <p15:clr>
            <a:srgbClr val="A4A3A4"/>
          </p15:clr>
        </p15:guide>
        <p15:guide id="15" pos="567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443" autoAdjust="0"/>
    <p:restoredTop sz="96534"/>
  </p:normalViewPr>
  <p:slideViewPr>
    <p:cSldViewPr snapToObjects="1">
      <p:cViewPr varScale="1">
        <p:scale>
          <a:sx n="212" d="100"/>
          <a:sy n="212" d="100"/>
        </p:scale>
        <p:origin x="1464" y="192"/>
      </p:cViewPr>
      <p:guideLst>
        <p:guide orient="horz" pos="3929"/>
        <p:guide orient="horz" pos="2160"/>
        <p:guide orient="horz" pos="3067"/>
        <p:guide orient="horz" pos="4156"/>
        <p:guide orient="horz" pos="3974"/>
        <p:guide pos="2880"/>
        <p:guide orient="horz" pos="1275"/>
        <p:guide orient="horz" pos="391"/>
        <p:guide pos="204"/>
        <p:guide pos="5556"/>
        <p:guide orient="horz" pos="482"/>
        <p:guide pos="90"/>
        <p:guide pos="567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145" d="100"/>
          <a:sy n="145" d="100"/>
        </p:scale>
        <p:origin x="580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5F10DF1-1269-6D4A-9621-A3B8154A2E18}" type="datetimeFigureOut">
              <a:rPr lang="de-DE" smtClean="0">
                <a:latin typeface="Arial" panose="020B0604020202020204" pitchFamily="34" charset="0"/>
              </a:rPr>
              <a:t>21.10.19</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C08C67F9-0121-424E-BBD0-5352DCCD13D6}"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926026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21.10.19</a:t>
            </a:fld>
            <a:endParaRPr lang="de-CH" dirty="0"/>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en.wikipedia.org/wiki/Semiconductor" TargetMode="External"/><Relationship Id="rId7" Type="http://schemas.openxmlformats.org/officeDocument/2006/relationships/hyperlink" Target="http://en.wikipedia.org/wiki/Metal"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en.wikipedia.org/wiki/Conduction_band" TargetMode="External"/><Relationship Id="rId5" Type="http://schemas.openxmlformats.org/officeDocument/2006/relationships/hyperlink" Target="http://en.wikipedia.org/wiki/Bandgap" TargetMode="External"/><Relationship Id="rId4" Type="http://schemas.openxmlformats.org/officeDocument/2006/relationships/hyperlink" Target="http://en.wikipedia.org/wiki/Insulator"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en.wikipedia.org/wiki/Photon" TargetMode="External"/><Relationship Id="rId3" Type="http://schemas.openxmlformats.org/officeDocument/2006/relationships/hyperlink" Target="http://en.wikipedia.org/wiki/Electron" TargetMode="External"/><Relationship Id="rId7" Type="http://schemas.openxmlformats.org/officeDocument/2006/relationships/hyperlink" Target="http://en.wikipedia.org/wiki/Valence_band"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en.wikipedia.org/wiki/Conduction_band" TargetMode="External"/><Relationship Id="rId5" Type="http://schemas.openxmlformats.org/officeDocument/2006/relationships/hyperlink" Target="http://en.wikipedia.org/wiki/Crystallographic_defect" TargetMode="External"/><Relationship Id="rId4" Type="http://schemas.openxmlformats.org/officeDocument/2006/relationships/hyperlink" Target="http://en.wikipedia.org/wiki/Crystal" TargetMode="External"/><Relationship Id="rId9" Type="http://schemas.openxmlformats.org/officeDocument/2006/relationships/hyperlink" Target="http://en.wikipedia.org/wiki/Photomultiplie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en.wikipedia.org/wiki/Phosphor" TargetMode="External"/><Relationship Id="rId3" Type="http://schemas.openxmlformats.org/officeDocument/2006/relationships/hyperlink" Target="http://en.wikipedia.org/wiki/Electromagnetic_radiation" TargetMode="External"/><Relationship Id="rId7" Type="http://schemas.openxmlformats.org/officeDocument/2006/relationships/hyperlink" Target="http://en.wikipedia.org/wiki/Scintillation_(physic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en.wikipedia.org/wiki/Stokes_shift" TargetMode="External"/><Relationship Id="rId5" Type="http://schemas.openxmlformats.org/officeDocument/2006/relationships/hyperlink" Target="http://en.wikipedia.org/wiki/Fluorescent" TargetMode="External"/><Relationship Id="rId10" Type="http://schemas.openxmlformats.org/officeDocument/2006/relationships/hyperlink" Target="http://en.wikipedia.org/wiki/Photomultiplier" TargetMode="External"/><Relationship Id="rId4" Type="http://schemas.openxmlformats.org/officeDocument/2006/relationships/hyperlink" Target="http://en.wikipedia.org/wiki/Particle_radiation" TargetMode="External"/><Relationship Id="rId9" Type="http://schemas.openxmlformats.org/officeDocument/2006/relationships/hyperlink" Target="http://en.wikipedia.org/wiki/Electromagnetic_wav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en.wikipedia.org/wiki/Litom%C4%9B%C5%99ice" TargetMode="External"/><Relationship Id="rId13" Type="http://schemas.openxmlformats.org/officeDocument/2006/relationships/hyperlink" Target="http://en.wikipedia.org/wiki/University_of_Vienna" TargetMode="External"/><Relationship Id="rId18" Type="http://schemas.openxmlformats.org/officeDocument/2006/relationships/hyperlink" Target="http://en.wikipedia.org/wiki/South_Africa" TargetMode="External"/><Relationship Id="rId26" Type="http://schemas.openxmlformats.org/officeDocument/2006/relationships/hyperlink" Target="http://en.wikipedia.org/wiki/August_12" TargetMode="External"/><Relationship Id="rId3" Type="http://schemas.openxmlformats.org/officeDocument/2006/relationships/hyperlink" Target="http://en.wikipedia.org/wiki/December_16" TargetMode="External"/><Relationship Id="rId21" Type="http://schemas.openxmlformats.org/officeDocument/2006/relationships/hyperlink" Target="http://en.wikipedia.org/wiki/1979" TargetMode="External"/><Relationship Id="rId7" Type="http://schemas.openxmlformats.org/officeDocument/2006/relationships/hyperlink" Target="http://en.wikipedia.org/wiki/Mathematician" TargetMode="External"/><Relationship Id="rId12" Type="http://schemas.openxmlformats.org/officeDocument/2006/relationships/hyperlink" Target="http://en.wikipedia.org/wiki/1910" TargetMode="External"/><Relationship Id="rId17" Type="http://schemas.openxmlformats.org/officeDocument/2006/relationships/hyperlink" Target="http://en.wikipedia.org/wiki/1998" TargetMode="External"/><Relationship Id="rId25" Type="http://schemas.openxmlformats.org/officeDocument/2006/relationships/hyperlink" Target="http://en.wikipedia.org/wiki/1919" TargetMode="External"/><Relationship Id="rId2" Type="http://schemas.openxmlformats.org/officeDocument/2006/relationships/slide" Target="../slides/slide34.xml"/><Relationship Id="rId16" Type="http://schemas.openxmlformats.org/officeDocument/2006/relationships/hyperlink" Target="http://en.wikipedia.org/wiki/May_7" TargetMode="External"/><Relationship Id="rId20" Type="http://schemas.openxmlformats.org/officeDocument/2006/relationships/hyperlink" Target="http://en.wikipedia.org/wiki/Physicist" TargetMode="External"/><Relationship Id="rId29" Type="http://schemas.openxmlformats.org/officeDocument/2006/relationships/hyperlink" Target="http://en.wikipedia.org/wiki/Nobel_Prize_for_Physiology_or_Medicine" TargetMode="External"/><Relationship Id="rId1" Type="http://schemas.openxmlformats.org/officeDocument/2006/relationships/notesMaster" Target="../notesMasters/notesMaster1.xml"/><Relationship Id="rId6" Type="http://schemas.openxmlformats.org/officeDocument/2006/relationships/hyperlink" Target="http://en.wikipedia.org/wiki/1956" TargetMode="External"/><Relationship Id="rId11" Type="http://schemas.openxmlformats.org/officeDocument/2006/relationships/hyperlink" Target="http://en.wikipedia.org/wiki/Calculus_of_variations" TargetMode="External"/><Relationship Id="rId24" Type="http://schemas.openxmlformats.org/officeDocument/2006/relationships/hyperlink" Target="http://en.wikipedia.org/wiki/August_28" TargetMode="External"/><Relationship Id="rId32" Type="http://schemas.openxmlformats.org/officeDocument/2006/relationships/hyperlink" Target="http://en.wikipedia.org/wiki/Radiodensity" TargetMode="External"/><Relationship Id="rId5" Type="http://schemas.openxmlformats.org/officeDocument/2006/relationships/hyperlink" Target="http://en.wikipedia.org/wiki/May_25" TargetMode="External"/><Relationship Id="rId15" Type="http://schemas.openxmlformats.org/officeDocument/2006/relationships/hyperlink" Target="http://en.wikipedia.org/wiki/1924" TargetMode="External"/><Relationship Id="rId23" Type="http://schemas.openxmlformats.org/officeDocument/2006/relationships/hyperlink" Target="http://en.wikipedia.org/wiki/Computerized_axial_tomography" TargetMode="External"/><Relationship Id="rId28" Type="http://schemas.openxmlformats.org/officeDocument/2006/relationships/hyperlink" Target="http://en.wikipedia.org/wiki/England" TargetMode="External"/><Relationship Id="rId10" Type="http://schemas.openxmlformats.org/officeDocument/2006/relationships/hyperlink" Target="http://en.wikipedia.org/wiki/Czech_Republic" TargetMode="External"/><Relationship Id="rId19" Type="http://schemas.openxmlformats.org/officeDocument/2006/relationships/hyperlink" Target="http://en.wikipedia.org/wiki/United_States" TargetMode="External"/><Relationship Id="rId31" Type="http://schemas.openxmlformats.org/officeDocument/2006/relationships/hyperlink" Target="http://en.wikipedia.org/wiki/Hounsfield_scale" TargetMode="External"/><Relationship Id="rId4" Type="http://schemas.openxmlformats.org/officeDocument/2006/relationships/hyperlink" Target="http://en.wikipedia.org/wiki/1887" TargetMode="External"/><Relationship Id="rId9" Type="http://schemas.openxmlformats.org/officeDocument/2006/relationships/hyperlink" Target="http://en.wikipedia.org/wiki/Bohemia" TargetMode="External"/><Relationship Id="rId14" Type="http://schemas.openxmlformats.org/officeDocument/2006/relationships/hyperlink" Target="http://en.wikipedia.org/wiki/February_23" TargetMode="External"/><Relationship Id="rId22" Type="http://schemas.openxmlformats.org/officeDocument/2006/relationships/hyperlink" Target="http://en.wikipedia.org/wiki/Nobel_Prize_in_Physiology_or_Medicine" TargetMode="External"/><Relationship Id="rId27" Type="http://schemas.openxmlformats.org/officeDocument/2006/relationships/hyperlink" Target="http://en.wikipedia.org/wiki/2004" TargetMode="External"/><Relationship Id="rId30" Type="http://schemas.openxmlformats.org/officeDocument/2006/relationships/hyperlink" Target="http://en.wikipedia.org/wiki/Allan_McLeod_Cormack"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11385-217E-D34B-AC30-E1D0BF9A8529}" type="slidenum">
              <a:rPr lang="en-US" smtClean="0"/>
              <a:t>2</a:t>
            </a:fld>
            <a:endParaRPr lang="en-US"/>
          </a:p>
        </p:txBody>
      </p:sp>
    </p:spTree>
    <p:extLst>
      <p:ext uri="{BB962C8B-B14F-4D97-AF65-F5344CB8AC3E}">
        <p14:creationId xmlns:p14="http://schemas.microsoft.com/office/powerpoint/2010/main" val="321678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6B794DC7-A8F6-4B9F-8320-3D0066528CE9}" type="slidenum">
              <a:rPr lang="en-US" smtClean="0"/>
              <a:pPr/>
              <a:t>11</a:t>
            </a:fld>
            <a:endParaRPr lang="en-US"/>
          </a:p>
        </p:txBody>
      </p:sp>
      <p:sp>
        <p:nvSpPr>
          <p:cNvPr id="196611" name="Rectangle 2"/>
          <p:cNvSpPr>
            <a:spLocks noGrp="1" noRot="1" noChangeAspect="1" noChangeArrowheads="1" noTextEdit="1"/>
          </p:cNvSpPr>
          <p:nvPr>
            <p:ph type="sldImg"/>
          </p:nvPr>
        </p:nvSpPr>
        <p:spPr>
          <a:solidFill>
            <a:srgbClr val="FFFFFF"/>
          </a:solidFill>
          <a:ln/>
        </p:spPr>
      </p:sp>
      <p:sp>
        <p:nvSpPr>
          <p:cNvPr id="196612" name="Rectangle 3"/>
          <p:cNvSpPr>
            <a:spLocks noGrp="1" noChangeArrowheads="1"/>
          </p:cNvSpPr>
          <p:nvPr>
            <p:ph type="body" idx="1"/>
          </p:nvPr>
        </p:nvSpPr>
        <p:spPr>
          <a:noFill/>
        </p:spPr>
        <p:txBody>
          <a:bodyPr/>
          <a:lstStyle/>
          <a:p>
            <a:pPr eaLnBrk="1" hangingPunct="1"/>
            <a:r>
              <a:rPr lang="de-CH" b="1">
                <a:cs typeface="Arial" charset="0"/>
              </a:rPr>
              <a:t>Notes</a:t>
            </a:r>
          </a:p>
          <a:p>
            <a:pPr eaLnBrk="1" hangingPunct="1"/>
            <a:r>
              <a:rPr lang="en-US">
                <a:cs typeface="Arial" charset="0"/>
              </a:rPr>
              <a:t>An X-ray image intensifier (XRII) refers to a special image intensifier device used in medical imaging involving x rays. It consists of an input window, input phosphor, photocathode, vacuum and electron optics, output phosphor and output window. It allows for lower x-ray doses to be used on patients by magnifying the intensity produced in the output image, enabling the viewer to easily see the structure of the object being imaged.</a:t>
            </a:r>
            <a:endParaRPr lang="el-GR">
              <a:cs typeface="Arial" charset="0"/>
            </a:endParaRPr>
          </a:p>
        </p:txBody>
      </p:sp>
    </p:spTree>
    <p:extLst>
      <p:ext uri="{BB962C8B-B14F-4D97-AF65-F5344CB8AC3E}">
        <p14:creationId xmlns:p14="http://schemas.microsoft.com/office/powerpoint/2010/main" val="2541986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C6D3BC72-C3E8-4405-BC7B-8FDE46EA6234}" type="slidenum">
              <a:rPr lang="en-US" smtClean="0"/>
              <a:pPr/>
              <a:t>12</a:t>
            </a:fld>
            <a:endParaRPr lang="en-US"/>
          </a:p>
        </p:txBody>
      </p:sp>
      <p:sp>
        <p:nvSpPr>
          <p:cNvPr id="197635" name="Rectangle 2"/>
          <p:cNvSpPr>
            <a:spLocks noGrp="1" noRot="1" noChangeAspect="1" noChangeArrowheads="1" noTextEdit="1"/>
          </p:cNvSpPr>
          <p:nvPr>
            <p:ph type="sldImg"/>
          </p:nvPr>
        </p:nvSpPr>
        <p:spPr>
          <a:solidFill>
            <a:srgbClr val="FFFFFF"/>
          </a:solidFill>
          <a:ln/>
        </p:spPr>
      </p:sp>
      <p:sp>
        <p:nvSpPr>
          <p:cNvPr id="197636" name="Rectangle 3"/>
          <p:cNvSpPr>
            <a:spLocks noGrp="1" noChangeArrowheads="1"/>
          </p:cNvSpPr>
          <p:nvPr>
            <p:ph type="body" idx="1"/>
          </p:nvPr>
        </p:nvSpPr>
        <p:spPr>
          <a:noFill/>
        </p:spPr>
        <p:txBody>
          <a:bodyPr/>
          <a:lstStyle/>
          <a:p>
            <a:pPr marL="171450" indent="-171450" eaLnBrk="1" hangingPunct="1"/>
            <a:r>
              <a:rPr lang="de-CH" b="1">
                <a:cs typeface="Arial" charset="0"/>
              </a:rPr>
              <a:t>Blackboard</a:t>
            </a:r>
          </a:p>
          <a:p>
            <a:pPr marL="171450" indent="-171450" eaLnBrk="1" hangingPunct="1"/>
            <a:r>
              <a:rPr lang="de-CH">
                <a:cs typeface="Arial" charset="0"/>
              </a:rPr>
              <a:t>-&gt; scetch:</a:t>
            </a:r>
          </a:p>
          <a:p>
            <a:pPr marL="171450" indent="-171450" eaLnBrk="1" hangingPunct="1">
              <a:buFontTx/>
              <a:buAutoNum type="arabicParenR"/>
            </a:pPr>
            <a:r>
              <a:rPr lang="de-CH">
                <a:cs typeface="Arial" charset="0"/>
              </a:rPr>
              <a:t> Input screen (CsI) -&gt; Luminescence –&gt; x-ray -&gt; photon</a:t>
            </a:r>
          </a:p>
          <a:p>
            <a:pPr marL="171450" indent="-171450" eaLnBrk="1" hangingPunct="1">
              <a:buFontTx/>
              <a:buAutoNum type="arabicParenR"/>
            </a:pPr>
            <a:r>
              <a:rPr lang="de-CH">
                <a:cs typeface="Arial" charset="0"/>
              </a:rPr>
              <a:t> Photokathode -&gt; photons -&gt; electrons get accelerated </a:t>
            </a:r>
            <a:endParaRPr lang="el-GR">
              <a:cs typeface="Arial" charset="0"/>
            </a:endParaRPr>
          </a:p>
        </p:txBody>
      </p:sp>
    </p:spTree>
    <p:extLst>
      <p:ext uri="{BB962C8B-B14F-4D97-AF65-F5344CB8AC3E}">
        <p14:creationId xmlns:p14="http://schemas.microsoft.com/office/powerpoint/2010/main" val="3435924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840F3E46-2722-49E5-91A9-ABD91B20EE29}" type="slidenum">
              <a:rPr lang="en-US" smtClean="0"/>
              <a:pPr/>
              <a:t>13</a:t>
            </a:fld>
            <a:endParaRPr lang="en-US"/>
          </a:p>
        </p:txBody>
      </p:sp>
      <p:sp>
        <p:nvSpPr>
          <p:cNvPr id="198659" name="Rectangle 2"/>
          <p:cNvSpPr>
            <a:spLocks noGrp="1" noRot="1" noChangeAspect="1" noChangeArrowheads="1" noTextEdit="1"/>
          </p:cNvSpPr>
          <p:nvPr>
            <p:ph type="sldImg"/>
          </p:nvPr>
        </p:nvSpPr>
        <p:spPr>
          <a:solidFill>
            <a:srgbClr val="FFFFFF"/>
          </a:solidFill>
          <a:ln/>
        </p:spPr>
      </p:sp>
      <p:sp>
        <p:nvSpPr>
          <p:cNvPr id="19866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825010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CF4C9B39-83EF-4D42-A6A8-2D07929D18BD}" type="slidenum">
              <a:rPr lang="en-US" smtClean="0"/>
              <a:pPr/>
              <a:t>14</a:t>
            </a:fld>
            <a:endParaRPr lang="en-US"/>
          </a:p>
        </p:txBody>
      </p:sp>
      <p:sp>
        <p:nvSpPr>
          <p:cNvPr id="200707" name="Rectangle 2"/>
          <p:cNvSpPr>
            <a:spLocks noGrp="1" noRot="1" noChangeAspect="1" noChangeArrowheads="1" noTextEdit="1"/>
          </p:cNvSpPr>
          <p:nvPr>
            <p:ph type="sldImg"/>
          </p:nvPr>
        </p:nvSpPr>
        <p:spPr>
          <a:solidFill>
            <a:srgbClr val="FFFFFF"/>
          </a:solidFill>
          <a:ln/>
        </p:spPr>
      </p:sp>
      <p:sp>
        <p:nvSpPr>
          <p:cNvPr id="20070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75306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C7775B2D-1B5A-48B7-995E-C298843E3880}" type="slidenum">
              <a:rPr lang="en-US" smtClean="0"/>
              <a:pPr/>
              <a:t>15</a:t>
            </a:fld>
            <a:endParaRPr lang="en-US"/>
          </a:p>
        </p:txBody>
      </p:sp>
      <p:sp>
        <p:nvSpPr>
          <p:cNvPr id="201731" name="Rectangle 2"/>
          <p:cNvSpPr>
            <a:spLocks noGrp="1" noRot="1" noChangeAspect="1" noChangeArrowheads="1" noTextEdit="1"/>
          </p:cNvSpPr>
          <p:nvPr>
            <p:ph type="sldImg"/>
          </p:nvPr>
        </p:nvSpPr>
        <p:spPr>
          <a:solidFill>
            <a:srgbClr val="FFFFFF"/>
          </a:solidFill>
          <a:ln/>
        </p:spPr>
      </p:sp>
      <p:sp>
        <p:nvSpPr>
          <p:cNvPr id="201732" name="Rectangle 3"/>
          <p:cNvSpPr>
            <a:spLocks noGrp="1" noChangeArrowheads="1"/>
          </p:cNvSpPr>
          <p:nvPr>
            <p:ph type="body" idx="1"/>
          </p:nvPr>
        </p:nvSpPr>
        <p:spPr>
          <a:noFill/>
        </p:spPr>
        <p:txBody>
          <a:bodyPr/>
          <a:lstStyle/>
          <a:p>
            <a:pPr eaLnBrk="1" hangingPunct="1"/>
            <a:r>
              <a:rPr lang="en-US" b="1"/>
              <a:t>Notes</a:t>
            </a:r>
          </a:p>
          <a:p>
            <a:pPr eaLnBrk="1" hangingPunct="1"/>
            <a:r>
              <a:rPr lang="en-US"/>
              <a:t>In </a:t>
            </a:r>
            <a:r>
              <a:rPr lang="en-US">
                <a:hlinkClick r:id="rId3" tooltip="Semiconductor"/>
              </a:rPr>
              <a:t>semiconductors</a:t>
            </a:r>
            <a:r>
              <a:rPr lang="en-US"/>
              <a:t> and </a:t>
            </a:r>
            <a:r>
              <a:rPr lang="en-US">
                <a:hlinkClick r:id="rId4" tooltip="Insulator"/>
              </a:rPr>
              <a:t>insulators</a:t>
            </a:r>
            <a:r>
              <a:rPr lang="en-US"/>
              <a:t>, there is a </a:t>
            </a:r>
            <a:r>
              <a:rPr lang="en-US">
                <a:hlinkClick r:id="rId5" tooltip="Bandgap"/>
              </a:rPr>
              <a:t>bandgap</a:t>
            </a:r>
            <a:r>
              <a:rPr lang="en-US"/>
              <a:t> above the valence band, followed by a </a:t>
            </a:r>
            <a:r>
              <a:rPr lang="en-US">
                <a:hlinkClick r:id="rId6" tooltip="Conduction band"/>
              </a:rPr>
              <a:t>conduction band</a:t>
            </a:r>
            <a:r>
              <a:rPr lang="en-US"/>
              <a:t> above that. </a:t>
            </a:r>
          </a:p>
          <a:p>
            <a:pPr eaLnBrk="1" hangingPunct="1"/>
            <a:r>
              <a:rPr lang="en-US"/>
              <a:t>In </a:t>
            </a:r>
            <a:r>
              <a:rPr lang="en-US">
                <a:hlinkClick r:id="rId7" tooltip="Metal"/>
              </a:rPr>
              <a:t>metals</a:t>
            </a:r>
            <a:r>
              <a:rPr lang="en-US"/>
              <a:t>, the conduction band has no energy gap separating it from the valence band. The rest of this article refers to the valence band in semiconductors and insulators. </a:t>
            </a:r>
          </a:p>
          <a:p>
            <a:pPr eaLnBrk="1" hangingPunct="1"/>
            <a:endParaRPr lang="en-US"/>
          </a:p>
          <a:p>
            <a:pPr eaLnBrk="1" hangingPunct="1"/>
            <a:r>
              <a:rPr lang="en-US"/>
              <a:t>PMT = Photo Multiplier Tube</a:t>
            </a:r>
          </a:p>
        </p:txBody>
      </p:sp>
    </p:spTree>
    <p:extLst>
      <p:ext uri="{BB962C8B-B14F-4D97-AF65-F5344CB8AC3E}">
        <p14:creationId xmlns:p14="http://schemas.microsoft.com/office/powerpoint/2010/main" val="64694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8430E1CD-B6FA-4FD0-8994-80238D06FB3A}" type="slidenum">
              <a:rPr lang="en-US" smtClean="0"/>
              <a:pPr/>
              <a:t>16</a:t>
            </a:fld>
            <a:endParaRPr lang="en-US"/>
          </a:p>
        </p:txBody>
      </p:sp>
      <p:sp>
        <p:nvSpPr>
          <p:cNvPr id="202755" name="Rectangle 2"/>
          <p:cNvSpPr>
            <a:spLocks noGrp="1" noRot="1" noChangeAspect="1" noChangeArrowheads="1" noTextEdit="1"/>
          </p:cNvSpPr>
          <p:nvPr>
            <p:ph type="sldImg"/>
          </p:nvPr>
        </p:nvSpPr>
        <p:spPr>
          <a:solidFill>
            <a:srgbClr val="FFFFFF"/>
          </a:solidFill>
          <a:ln/>
        </p:spPr>
      </p:sp>
      <p:sp>
        <p:nvSpPr>
          <p:cNvPr id="202756" name="Rectangle 3"/>
          <p:cNvSpPr>
            <a:spLocks noGrp="1" noChangeArrowheads="1"/>
          </p:cNvSpPr>
          <p:nvPr>
            <p:ph type="body" idx="1"/>
          </p:nvPr>
        </p:nvSpPr>
        <p:spPr>
          <a:noFill/>
        </p:spPr>
        <p:txBody>
          <a:bodyPr/>
          <a:lstStyle/>
          <a:p>
            <a:pPr eaLnBrk="1" hangingPunct="1"/>
            <a:r>
              <a:rPr lang="en-US" b="1"/>
              <a:t>Notes</a:t>
            </a:r>
          </a:p>
          <a:p>
            <a:pPr eaLnBrk="1" hangingPunct="1"/>
            <a:r>
              <a:rPr lang="en-US"/>
              <a:t>The method makes use of </a:t>
            </a:r>
            <a:r>
              <a:rPr lang="en-US">
                <a:hlinkClick r:id="rId3" tooltip="Electron"/>
              </a:rPr>
              <a:t>electrons</a:t>
            </a:r>
            <a:r>
              <a:rPr lang="en-US"/>
              <a:t> trapped between the valence and electron band in the </a:t>
            </a:r>
            <a:r>
              <a:rPr lang="en-US">
                <a:hlinkClick r:id="rId4" tooltip="Crystal"/>
              </a:rPr>
              <a:t>crystaline</a:t>
            </a:r>
            <a:r>
              <a:rPr lang="en-US"/>
              <a:t> structure of matter. Aluminum oxide is one such type of matter. The trapping sites are imperfections of the lattice - impurities or </a:t>
            </a:r>
            <a:r>
              <a:rPr lang="en-US">
                <a:hlinkClick r:id="rId5" tooltip="Crystallographic defect"/>
              </a:rPr>
              <a:t>defects</a:t>
            </a:r>
            <a:r>
              <a:rPr lang="en-US"/>
              <a:t>. The ionizing radiation produces electron-hole pairs - electrons are in the </a:t>
            </a:r>
            <a:r>
              <a:rPr lang="en-US">
                <a:hlinkClick r:id="rId6" tooltip="Conduction band"/>
              </a:rPr>
              <a:t>conduction band</a:t>
            </a:r>
            <a:r>
              <a:rPr lang="en-US"/>
              <a:t> and holes in the </a:t>
            </a:r>
            <a:r>
              <a:rPr lang="en-US">
                <a:hlinkClick r:id="rId7" tooltip="Valence band"/>
              </a:rPr>
              <a:t>valence band</a:t>
            </a:r>
            <a:r>
              <a:rPr lang="en-US"/>
              <a:t>. The electrons which have been excited to the conduction band may become trapped in traps present. Under stimulation of light the electrons may free themselves from the trap and get into the conduction band. From the conduction band they may recombine with holes trapped in hole traps. If the centre with the hole is a luminescence centre emission of light will occur. The </a:t>
            </a:r>
            <a:r>
              <a:rPr lang="en-US">
                <a:hlinkClick r:id="rId8" tooltip="Photon"/>
              </a:rPr>
              <a:t>photons</a:t>
            </a:r>
            <a:r>
              <a:rPr lang="en-US"/>
              <a:t> are detected using a </a:t>
            </a:r>
            <a:r>
              <a:rPr lang="en-US">
                <a:hlinkClick r:id="rId9" tooltip="Photomultiplier"/>
              </a:rPr>
              <a:t>photomultiplier</a:t>
            </a:r>
            <a:r>
              <a:rPr lang="en-US"/>
              <a:t> tube. The signal from the tube is then used to calculate the dose that the material had absorbed. </a:t>
            </a:r>
          </a:p>
        </p:txBody>
      </p:sp>
    </p:spTree>
    <p:extLst>
      <p:ext uri="{BB962C8B-B14F-4D97-AF65-F5344CB8AC3E}">
        <p14:creationId xmlns:p14="http://schemas.microsoft.com/office/powerpoint/2010/main" val="213812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3ABC1B75-E8CF-4FED-83F9-1C163AA5A064}" type="slidenum">
              <a:rPr lang="en-US" smtClean="0"/>
              <a:pPr/>
              <a:t>17</a:t>
            </a:fld>
            <a:endParaRPr lang="en-US"/>
          </a:p>
        </p:txBody>
      </p:sp>
      <p:sp>
        <p:nvSpPr>
          <p:cNvPr id="203779" name="Rectangle 2"/>
          <p:cNvSpPr>
            <a:spLocks noGrp="1" noRot="1" noChangeAspect="1" noChangeArrowheads="1" noTextEdit="1"/>
          </p:cNvSpPr>
          <p:nvPr>
            <p:ph type="sldImg"/>
          </p:nvPr>
        </p:nvSpPr>
        <p:spPr>
          <a:solidFill>
            <a:srgbClr val="FFFFFF"/>
          </a:solidFill>
          <a:ln/>
        </p:spPr>
      </p:sp>
      <p:sp>
        <p:nvSpPr>
          <p:cNvPr id="203780" name="Rectangle 3"/>
          <p:cNvSpPr>
            <a:spLocks noGrp="1" noChangeArrowheads="1"/>
          </p:cNvSpPr>
          <p:nvPr>
            <p:ph type="body" idx="1"/>
          </p:nvPr>
        </p:nvSpPr>
        <p:spPr>
          <a:noFill/>
        </p:spPr>
        <p:txBody>
          <a:bodyPr/>
          <a:lstStyle/>
          <a:p>
            <a:pPr marL="171450" indent="-171450" eaLnBrk="1" hangingPunct="1"/>
            <a:r>
              <a:rPr lang="en-US" b="1"/>
              <a:t>Notes</a:t>
            </a:r>
          </a:p>
          <a:p>
            <a:pPr marL="171450" indent="-171450" eaLnBrk="1" hangingPunct="1">
              <a:buFontTx/>
              <a:buAutoNum type="arabicParenR"/>
            </a:pPr>
            <a:r>
              <a:rPr lang="en-US"/>
              <a:t> Surface of selenium detector is charged</a:t>
            </a:r>
          </a:p>
          <a:p>
            <a:pPr marL="171450" indent="-171450" eaLnBrk="1" hangingPunct="1">
              <a:buFontTx/>
              <a:buAutoNum type="arabicParenR"/>
            </a:pPr>
            <a:r>
              <a:rPr lang="en-US"/>
              <a:t> X-ray photons liberate electrons in the centre which neutralize surface charges</a:t>
            </a:r>
          </a:p>
          <a:p>
            <a:pPr marL="171450" indent="-171450" eaLnBrk="1" hangingPunct="1">
              <a:buFontTx/>
              <a:buAutoNum type="arabicParenR"/>
            </a:pPr>
            <a:r>
              <a:rPr lang="en-US"/>
              <a:t> Surface potential is read</a:t>
            </a:r>
          </a:p>
          <a:p>
            <a:pPr marL="171450" indent="-171450" eaLnBrk="1" hangingPunct="1"/>
            <a:endParaRPr lang="en-US"/>
          </a:p>
        </p:txBody>
      </p:sp>
    </p:spTree>
    <p:extLst>
      <p:ext uri="{BB962C8B-B14F-4D97-AF65-F5344CB8AC3E}">
        <p14:creationId xmlns:p14="http://schemas.microsoft.com/office/powerpoint/2010/main" val="3434618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2709008B-C26F-4DC3-A6C0-086CE8646E1F}" type="slidenum">
              <a:rPr lang="en-US" smtClean="0"/>
              <a:pPr/>
              <a:t>18</a:t>
            </a:fld>
            <a:endParaRPr lang="en-US"/>
          </a:p>
        </p:txBody>
      </p:sp>
      <p:sp>
        <p:nvSpPr>
          <p:cNvPr id="204803" name="Rectangle 2"/>
          <p:cNvSpPr>
            <a:spLocks noGrp="1" noRot="1" noChangeAspect="1" noChangeArrowheads="1" noTextEdit="1"/>
          </p:cNvSpPr>
          <p:nvPr>
            <p:ph type="sldImg"/>
          </p:nvPr>
        </p:nvSpPr>
        <p:spPr>
          <a:solidFill>
            <a:srgbClr val="FFFFFF"/>
          </a:solidFill>
          <a:ln/>
        </p:spPr>
      </p:sp>
      <p:sp>
        <p:nvSpPr>
          <p:cNvPr id="20480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834930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6F638EB2-4EC8-4E4D-9ED1-BFD104822600}" type="slidenum">
              <a:rPr lang="en-US" smtClean="0"/>
              <a:pPr/>
              <a:t>19</a:t>
            </a:fld>
            <a:endParaRPr lang="en-US"/>
          </a:p>
        </p:txBody>
      </p:sp>
      <p:sp>
        <p:nvSpPr>
          <p:cNvPr id="205827" name="Rectangle 2"/>
          <p:cNvSpPr>
            <a:spLocks noGrp="1" noRot="1" noChangeAspect="1" noChangeArrowheads="1" noTextEdit="1"/>
          </p:cNvSpPr>
          <p:nvPr>
            <p:ph type="sldImg"/>
          </p:nvPr>
        </p:nvSpPr>
        <p:spPr>
          <a:solidFill>
            <a:srgbClr val="FFFFFF"/>
          </a:solidFill>
          <a:ln/>
        </p:spPr>
      </p:sp>
      <p:sp>
        <p:nvSpPr>
          <p:cNvPr id="205828" name="Rectangle 3"/>
          <p:cNvSpPr>
            <a:spLocks noGrp="1" noChangeArrowheads="1"/>
          </p:cNvSpPr>
          <p:nvPr>
            <p:ph type="body" idx="1"/>
          </p:nvPr>
        </p:nvSpPr>
        <p:spPr>
          <a:noFill/>
        </p:spPr>
        <p:txBody>
          <a:bodyPr/>
          <a:lstStyle/>
          <a:p>
            <a:pPr eaLnBrk="1" hangingPunct="1"/>
            <a:r>
              <a:rPr lang="en-US" b="1"/>
              <a:t>Notes</a:t>
            </a:r>
          </a:p>
          <a:p>
            <a:pPr eaLnBrk="1" hangingPunct="1"/>
            <a:r>
              <a:rPr lang="en-US"/>
              <a:t>A scintillator is a or substance that absorbs high energy (ionizing) </a:t>
            </a:r>
            <a:r>
              <a:rPr lang="en-US">
                <a:hlinkClick r:id="rId3" tooltip="Electromagnetic radiation"/>
              </a:rPr>
              <a:t>electromagnetic</a:t>
            </a:r>
            <a:r>
              <a:rPr lang="en-US"/>
              <a:t> or charged </a:t>
            </a:r>
            <a:r>
              <a:rPr lang="en-US">
                <a:hlinkClick r:id="rId4" tooltip="Particle radiation"/>
              </a:rPr>
              <a:t>particle radiation</a:t>
            </a:r>
            <a:r>
              <a:rPr lang="en-US"/>
              <a:t> then, in response, </a:t>
            </a:r>
            <a:r>
              <a:rPr lang="en-US">
                <a:hlinkClick r:id="rId5" tooltip="Fluorescent"/>
              </a:rPr>
              <a:t>fluoresces</a:t>
            </a:r>
            <a:r>
              <a:rPr lang="en-US"/>
              <a:t> photons at a characteristic </a:t>
            </a:r>
            <a:r>
              <a:rPr lang="en-US">
                <a:hlinkClick r:id="rId6" tooltip="Stokes shift"/>
              </a:rPr>
              <a:t>Stokes-shifted</a:t>
            </a:r>
            <a:r>
              <a:rPr lang="en-US"/>
              <a:t> (longer) wavelength, releasing the previously absorbed energy. See also </a:t>
            </a:r>
            <a:r>
              <a:rPr lang="en-US" i="1">
                <a:hlinkClick r:id="rId7" tooltip="Scintillation (physics)"/>
              </a:rPr>
              <a:t>Scintillation (physics)</a:t>
            </a:r>
            <a:r>
              <a:rPr lang="en-US"/>
              <a:t>. Scintillators are defined by their light output (number of emitted photons per unit absorbed energy), short fluorescence decay times, and optical transparency at wavelengths of their own specific emission energy. The latter two characteristics set them apart from </a:t>
            </a:r>
            <a:r>
              <a:rPr lang="en-US">
                <a:hlinkClick r:id="rId8" tooltip="Phosphor"/>
              </a:rPr>
              <a:t>phosphors</a:t>
            </a:r>
            <a:r>
              <a:rPr lang="en-US"/>
              <a:t>. The lower the decay time of a scintillator, that is, the shorter the duration of its flashes of fluorescence are, the less so-called "dead time" the detector will have and the more ionizing events per unit of time it will be able to detect.</a:t>
            </a:r>
          </a:p>
          <a:p>
            <a:pPr eaLnBrk="1" hangingPunct="1"/>
            <a:r>
              <a:rPr lang="en-US"/>
              <a:t>Scintillators are used in many physics research applications to detect </a:t>
            </a:r>
            <a:r>
              <a:rPr lang="en-US">
                <a:hlinkClick r:id="rId9" tooltip="Electromagnetic wave"/>
              </a:rPr>
              <a:t>electromagnetic waves</a:t>
            </a:r>
            <a:r>
              <a:rPr lang="en-US"/>
              <a:t> or particles. There, a scintillator converts the energy to light of a wavelength which can be detected by inexpensive or easy to handle detectors such as </a:t>
            </a:r>
            <a:r>
              <a:rPr lang="en-US">
                <a:hlinkClick r:id="rId10" tooltip="Photomultiplier"/>
              </a:rPr>
              <a:t>photomultiplier</a:t>
            </a:r>
            <a:r>
              <a:rPr lang="en-US"/>
              <a:t> tubes (PMTs).</a:t>
            </a:r>
          </a:p>
        </p:txBody>
      </p:sp>
    </p:spTree>
    <p:extLst>
      <p:ext uri="{BB962C8B-B14F-4D97-AF65-F5344CB8AC3E}">
        <p14:creationId xmlns:p14="http://schemas.microsoft.com/office/powerpoint/2010/main" val="1152610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2A7B844B-42EC-45A5-BEF8-7340978DF217}" type="slidenum">
              <a:rPr lang="en-US" smtClean="0"/>
              <a:pPr/>
              <a:t>20</a:t>
            </a:fld>
            <a:endParaRPr lang="en-US"/>
          </a:p>
        </p:txBody>
      </p:sp>
      <p:sp>
        <p:nvSpPr>
          <p:cNvPr id="206851" name="Rectangle 2"/>
          <p:cNvSpPr>
            <a:spLocks noGrp="1" noRot="1" noChangeAspect="1" noChangeArrowheads="1" noTextEdit="1"/>
          </p:cNvSpPr>
          <p:nvPr>
            <p:ph type="sldImg"/>
          </p:nvPr>
        </p:nvSpPr>
        <p:spPr>
          <a:solidFill>
            <a:srgbClr val="FFFFFF"/>
          </a:solidFill>
          <a:ln/>
        </p:spPr>
      </p:sp>
      <p:sp>
        <p:nvSpPr>
          <p:cNvPr id="20685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98676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B455F092-67EF-46EF-AEAD-67B979A70076}" type="slidenum">
              <a:rPr lang="en-US" smtClean="0"/>
              <a:pPr/>
              <a:t>3</a:t>
            </a:fld>
            <a:endParaRPr lang="en-US"/>
          </a:p>
        </p:txBody>
      </p:sp>
      <p:sp>
        <p:nvSpPr>
          <p:cNvPr id="189443" name="Rectangle 2"/>
          <p:cNvSpPr>
            <a:spLocks noGrp="1" noRot="1" noChangeAspect="1" noChangeArrowheads="1" noTextEdit="1"/>
          </p:cNvSpPr>
          <p:nvPr>
            <p:ph type="sldImg"/>
          </p:nvPr>
        </p:nvSpPr>
        <p:spPr>
          <a:solidFill>
            <a:srgbClr val="FFFFFF"/>
          </a:solidFill>
          <a:ln/>
        </p:spPr>
      </p:sp>
      <p:sp>
        <p:nvSpPr>
          <p:cNvPr id="18944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17763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E07AAD9E-0BF4-4BD0-8BA6-C9D29756F5C3}" type="slidenum">
              <a:rPr lang="en-US" smtClean="0"/>
              <a:pPr/>
              <a:t>21</a:t>
            </a:fld>
            <a:endParaRPr lang="en-US"/>
          </a:p>
        </p:txBody>
      </p:sp>
      <p:sp>
        <p:nvSpPr>
          <p:cNvPr id="207875" name="Rectangle 2"/>
          <p:cNvSpPr>
            <a:spLocks noGrp="1" noRot="1" noChangeAspect="1" noChangeArrowheads="1" noTextEdit="1"/>
          </p:cNvSpPr>
          <p:nvPr>
            <p:ph type="sldImg"/>
          </p:nvPr>
        </p:nvSpPr>
        <p:spPr>
          <a:solidFill>
            <a:srgbClr val="FFFFFF"/>
          </a:solidFill>
          <a:ln/>
        </p:spPr>
      </p:sp>
      <p:sp>
        <p:nvSpPr>
          <p:cNvPr id="20787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131436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60F9E0F-A348-440B-A1F5-011F3B7C7A1F}" type="slidenum">
              <a:rPr lang="en-US" smtClean="0"/>
              <a:pPr/>
              <a:t>22</a:t>
            </a:fld>
            <a:endParaRPr lang="en-US"/>
          </a:p>
        </p:txBody>
      </p:sp>
      <p:sp>
        <p:nvSpPr>
          <p:cNvPr id="208899" name="Rectangle 2"/>
          <p:cNvSpPr>
            <a:spLocks noGrp="1" noRot="1" noChangeAspect="1" noChangeArrowheads="1" noTextEdit="1"/>
          </p:cNvSpPr>
          <p:nvPr>
            <p:ph type="sldImg"/>
          </p:nvPr>
        </p:nvSpPr>
        <p:spPr>
          <a:solidFill>
            <a:srgbClr val="FFFFFF"/>
          </a:solidFill>
          <a:ln/>
        </p:spPr>
      </p:sp>
      <p:sp>
        <p:nvSpPr>
          <p:cNvPr id="20890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719988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F4368596-F1E6-4E43-8D72-BE050E068BAC}" type="slidenum">
              <a:rPr lang="en-US" smtClean="0"/>
              <a:pPr/>
              <a:t>23</a:t>
            </a:fld>
            <a:endParaRPr lang="en-US"/>
          </a:p>
        </p:txBody>
      </p:sp>
      <p:sp>
        <p:nvSpPr>
          <p:cNvPr id="209923" name="Rectangle 2"/>
          <p:cNvSpPr>
            <a:spLocks noGrp="1" noRot="1" noChangeAspect="1" noChangeArrowheads="1" noTextEdit="1"/>
          </p:cNvSpPr>
          <p:nvPr>
            <p:ph type="sldImg"/>
          </p:nvPr>
        </p:nvSpPr>
        <p:spPr>
          <a:solidFill>
            <a:srgbClr val="FFFFFF"/>
          </a:solidFill>
          <a:ln/>
        </p:spPr>
      </p:sp>
      <p:sp>
        <p:nvSpPr>
          <p:cNvPr id="20992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98584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E8820DEE-2525-48FF-8A08-9F7BE30C71FC}" type="slidenum">
              <a:rPr lang="en-US" smtClean="0"/>
              <a:pPr/>
              <a:t>24</a:t>
            </a:fld>
            <a:endParaRPr lang="en-US"/>
          </a:p>
        </p:txBody>
      </p:sp>
      <p:sp>
        <p:nvSpPr>
          <p:cNvPr id="210947" name="Rectangle 2"/>
          <p:cNvSpPr>
            <a:spLocks noGrp="1" noRot="1" noChangeAspect="1" noChangeArrowheads="1" noTextEdit="1"/>
          </p:cNvSpPr>
          <p:nvPr>
            <p:ph type="sldImg"/>
          </p:nvPr>
        </p:nvSpPr>
        <p:spPr>
          <a:solidFill>
            <a:srgbClr val="FFFFFF"/>
          </a:solidFill>
          <a:ln/>
        </p:spPr>
      </p:sp>
      <p:sp>
        <p:nvSpPr>
          <p:cNvPr id="2109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578034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A39502FD-C16A-4BE7-B836-0F3282F6DC35}" type="slidenum">
              <a:rPr lang="en-US" smtClean="0"/>
              <a:pPr/>
              <a:t>27</a:t>
            </a:fld>
            <a:endParaRPr lang="en-US"/>
          </a:p>
        </p:txBody>
      </p:sp>
      <p:sp>
        <p:nvSpPr>
          <p:cNvPr id="211971" name="Rectangle 2"/>
          <p:cNvSpPr>
            <a:spLocks noGrp="1" noRot="1" noChangeAspect="1" noChangeArrowheads="1" noTextEdit="1"/>
          </p:cNvSpPr>
          <p:nvPr>
            <p:ph type="sldImg"/>
          </p:nvPr>
        </p:nvSpPr>
        <p:spPr>
          <a:solidFill>
            <a:srgbClr val="FFFFFF"/>
          </a:solidFill>
          <a:ln/>
        </p:spPr>
      </p:sp>
      <p:sp>
        <p:nvSpPr>
          <p:cNvPr id="21197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634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6FC14BBD-0936-4E17-854B-D891C9ECD9B8}" type="slidenum">
              <a:rPr lang="en-US" smtClean="0"/>
              <a:pPr/>
              <a:t>28</a:t>
            </a:fld>
            <a:endParaRPr lang="en-US"/>
          </a:p>
        </p:txBody>
      </p:sp>
      <p:sp>
        <p:nvSpPr>
          <p:cNvPr id="212995" name="Rectangle 2"/>
          <p:cNvSpPr>
            <a:spLocks noGrp="1" noRot="1" noChangeAspect="1" noChangeArrowheads="1" noTextEdit="1"/>
          </p:cNvSpPr>
          <p:nvPr>
            <p:ph type="sldImg"/>
          </p:nvPr>
        </p:nvSpPr>
        <p:spPr>
          <a:solidFill>
            <a:srgbClr val="FFFFFF"/>
          </a:solidFill>
          <a:ln/>
        </p:spPr>
      </p:sp>
      <p:sp>
        <p:nvSpPr>
          <p:cNvPr id="21299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417083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BF67B35D-B97A-4A07-9648-38EC495BA304}" type="slidenum">
              <a:rPr lang="en-US" smtClean="0"/>
              <a:pPr/>
              <a:t>29</a:t>
            </a:fld>
            <a:endParaRPr lang="en-US"/>
          </a:p>
        </p:txBody>
      </p:sp>
      <p:sp>
        <p:nvSpPr>
          <p:cNvPr id="214019" name="Rectangle 2"/>
          <p:cNvSpPr>
            <a:spLocks noGrp="1" noRot="1" noChangeAspect="1" noChangeArrowheads="1" noTextEdit="1"/>
          </p:cNvSpPr>
          <p:nvPr>
            <p:ph type="sldImg"/>
          </p:nvPr>
        </p:nvSpPr>
        <p:spPr>
          <a:solidFill>
            <a:srgbClr val="FFFFFF"/>
          </a:solidFill>
          <a:ln/>
        </p:spPr>
      </p:sp>
      <p:sp>
        <p:nvSpPr>
          <p:cNvPr id="214020"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calculate contrast in a) projection imaging (=(1738-1734)/3472 = 0.01%) vs b) tomographic imaging  (=(63-35)/98 = 28%)</a:t>
            </a:r>
            <a:endParaRPr lang="en-US" b="1"/>
          </a:p>
        </p:txBody>
      </p:sp>
    </p:spTree>
    <p:extLst>
      <p:ext uri="{BB962C8B-B14F-4D97-AF65-F5344CB8AC3E}">
        <p14:creationId xmlns:p14="http://schemas.microsoft.com/office/powerpoint/2010/main" val="1629872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7324D1B-CFE0-414F-9EED-A47355EDD9A1}" type="slidenum">
              <a:rPr lang="en-US" smtClean="0"/>
              <a:pPr/>
              <a:t>30</a:t>
            </a:fld>
            <a:endParaRPr lang="en-US"/>
          </a:p>
        </p:txBody>
      </p:sp>
      <p:sp>
        <p:nvSpPr>
          <p:cNvPr id="215043" name="Rectangle 2"/>
          <p:cNvSpPr>
            <a:spLocks noGrp="1" noRot="1" noChangeAspect="1" noChangeArrowheads="1" noTextEdit="1"/>
          </p:cNvSpPr>
          <p:nvPr>
            <p:ph type="sldImg"/>
          </p:nvPr>
        </p:nvSpPr>
        <p:spPr>
          <a:solidFill>
            <a:srgbClr val="FFFFFF"/>
          </a:solidFill>
          <a:ln/>
        </p:spPr>
      </p:sp>
      <p:sp>
        <p:nvSpPr>
          <p:cNvPr id="21504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0198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2304184E-7504-4FDE-A8A7-46A1BB41FFA0}" type="slidenum">
              <a:rPr lang="en-US" smtClean="0"/>
              <a:pPr/>
              <a:t>31</a:t>
            </a:fld>
            <a:endParaRPr lang="en-US"/>
          </a:p>
        </p:txBody>
      </p:sp>
      <p:sp>
        <p:nvSpPr>
          <p:cNvPr id="216067" name="Rectangle 2"/>
          <p:cNvSpPr>
            <a:spLocks noGrp="1" noRot="1" noChangeAspect="1" noChangeArrowheads="1" noTextEdit="1"/>
          </p:cNvSpPr>
          <p:nvPr>
            <p:ph type="sldImg"/>
          </p:nvPr>
        </p:nvSpPr>
        <p:spPr>
          <a:solidFill>
            <a:srgbClr val="FFFFFF"/>
          </a:solidFill>
          <a:ln/>
        </p:spPr>
      </p:sp>
      <p:sp>
        <p:nvSpPr>
          <p:cNvPr id="21606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115520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70966EDE-DB15-43C0-94B3-039A601A2C11}" type="slidenum">
              <a:rPr lang="en-US" smtClean="0"/>
              <a:pPr/>
              <a:t>32</a:t>
            </a:fld>
            <a:endParaRPr lang="en-US"/>
          </a:p>
        </p:txBody>
      </p:sp>
      <p:sp>
        <p:nvSpPr>
          <p:cNvPr id="217091" name="Rectangle 2"/>
          <p:cNvSpPr>
            <a:spLocks noGrp="1" noRot="1" noChangeAspect="1" noChangeArrowheads="1" noTextEdit="1"/>
          </p:cNvSpPr>
          <p:nvPr>
            <p:ph type="sldImg"/>
          </p:nvPr>
        </p:nvSpPr>
        <p:spPr>
          <a:solidFill>
            <a:srgbClr val="FFFFFF"/>
          </a:solidFill>
          <a:ln/>
        </p:spPr>
      </p:sp>
      <p:sp>
        <p:nvSpPr>
          <p:cNvPr id="21709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870933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8DCE0892-66AD-4413-AF1F-241DDF86743A}" type="slidenum">
              <a:rPr lang="en-US" smtClean="0"/>
              <a:pPr/>
              <a:t>4</a:t>
            </a:fld>
            <a:endParaRPr lang="en-US"/>
          </a:p>
        </p:txBody>
      </p:sp>
      <p:sp>
        <p:nvSpPr>
          <p:cNvPr id="190467" name="Rectangle 2"/>
          <p:cNvSpPr>
            <a:spLocks noGrp="1" noRot="1" noChangeAspect="1" noChangeArrowheads="1" noTextEdit="1"/>
          </p:cNvSpPr>
          <p:nvPr>
            <p:ph type="sldImg"/>
          </p:nvPr>
        </p:nvSpPr>
        <p:spPr>
          <a:solidFill>
            <a:srgbClr val="FFFFFF"/>
          </a:solidFill>
          <a:ln/>
        </p:spPr>
      </p:sp>
      <p:sp>
        <p:nvSpPr>
          <p:cNvPr id="190468"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scetch object with bone and soft tissue</a:t>
            </a:r>
          </a:p>
          <a:p>
            <a:pPr eaLnBrk="1" hangingPunct="1"/>
            <a:r>
              <a:rPr lang="en-US"/>
              <a:t>-&gt; illustrate weighted average of </a:t>
            </a:r>
            <a:r>
              <a:rPr lang="en-US">
                <a:sym typeface="Symbol" pitchFamily="18" charset="2"/>
              </a:rPr>
              <a:t> in case of heterogeneous composition along d </a:t>
            </a:r>
            <a:r>
              <a:rPr lang="en-US"/>
              <a:t> </a:t>
            </a:r>
          </a:p>
        </p:txBody>
      </p:sp>
    </p:spTree>
    <p:extLst>
      <p:ext uri="{BB962C8B-B14F-4D97-AF65-F5344CB8AC3E}">
        <p14:creationId xmlns:p14="http://schemas.microsoft.com/office/powerpoint/2010/main" val="1059540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6BDCEFA2-981E-4AEB-8402-888B523C2D6B}" type="slidenum">
              <a:rPr lang="en-US" smtClean="0"/>
              <a:pPr/>
              <a:t>33</a:t>
            </a:fld>
            <a:endParaRPr lang="en-US"/>
          </a:p>
        </p:txBody>
      </p:sp>
      <p:sp>
        <p:nvSpPr>
          <p:cNvPr id="218115" name="Rectangle 2"/>
          <p:cNvSpPr>
            <a:spLocks noGrp="1" noRot="1" noChangeAspect="1" noChangeArrowheads="1" noTextEdit="1"/>
          </p:cNvSpPr>
          <p:nvPr>
            <p:ph type="sldImg"/>
          </p:nvPr>
        </p:nvSpPr>
        <p:spPr>
          <a:solidFill>
            <a:srgbClr val="FFFFFF"/>
          </a:solidFill>
          <a:ln/>
        </p:spPr>
      </p:sp>
      <p:sp>
        <p:nvSpPr>
          <p:cNvPr id="2181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17956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5BF26BBA-4F36-4612-80EA-73B12C68D7A4}" type="slidenum">
              <a:rPr lang="en-US" smtClean="0"/>
              <a:pPr/>
              <a:t>34</a:t>
            </a:fld>
            <a:endParaRPr lang="en-US"/>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pPr eaLnBrk="1" hangingPunct="1"/>
            <a:r>
              <a:rPr lang="en-US" b="1"/>
              <a:t>Notes</a:t>
            </a:r>
          </a:p>
          <a:p>
            <a:pPr eaLnBrk="1" hangingPunct="1"/>
            <a:r>
              <a:rPr lang="en-US" b="1"/>
              <a:t>Johann Radon</a:t>
            </a:r>
            <a:r>
              <a:rPr lang="en-US"/>
              <a:t> (</a:t>
            </a:r>
            <a:r>
              <a:rPr lang="en-US">
                <a:hlinkClick r:id="rId3" tooltip="December 16"/>
              </a:rPr>
              <a:t>December 16</a:t>
            </a:r>
            <a:r>
              <a:rPr lang="en-US"/>
              <a:t>, </a:t>
            </a:r>
            <a:r>
              <a:rPr lang="en-US">
                <a:hlinkClick r:id="rId4" tooltip="1887"/>
              </a:rPr>
              <a:t>1887</a:t>
            </a:r>
            <a:r>
              <a:rPr lang="en-US"/>
              <a:t>–</a:t>
            </a:r>
            <a:r>
              <a:rPr lang="en-US">
                <a:hlinkClick r:id="rId5" tooltip="May 25"/>
              </a:rPr>
              <a:t>May 25</a:t>
            </a:r>
            <a:r>
              <a:rPr lang="en-US"/>
              <a:t>, </a:t>
            </a:r>
            <a:r>
              <a:rPr lang="en-US">
                <a:hlinkClick r:id="rId6" tooltip="1956"/>
              </a:rPr>
              <a:t>1956</a:t>
            </a:r>
            <a:r>
              <a:rPr lang="en-US"/>
              <a:t>) was a </a:t>
            </a:r>
            <a:r>
              <a:rPr lang="en-US">
                <a:hlinkClick r:id="rId7" tooltip="Mathematician"/>
              </a:rPr>
              <a:t>mathematician</a:t>
            </a:r>
            <a:r>
              <a:rPr lang="en-US"/>
              <a:t> born in </a:t>
            </a:r>
            <a:r>
              <a:rPr lang="en-US">
                <a:hlinkClick r:id="rId8" tooltip="Litoměřice"/>
              </a:rPr>
              <a:t>Litoměřice</a:t>
            </a:r>
            <a:r>
              <a:rPr lang="en-US"/>
              <a:t> in </a:t>
            </a:r>
            <a:r>
              <a:rPr lang="en-US">
                <a:hlinkClick r:id="rId9" tooltip="Bohemia"/>
              </a:rPr>
              <a:t>Bohemia</a:t>
            </a:r>
            <a:r>
              <a:rPr lang="en-US"/>
              <a:t> (now </a:t>
            </a:r>
            <a:r>
              <a:rPr lang="en-US">
                <a:hlinkClick r:id="rId10" tooltip="Czech Republic"/>
              </a:rPr>
              <a:t>Czech Republic</a:t>
            </a:r>
            <a:r>
              <a:rPr lang="en-US"/>
              <a:t>). He wrote a doctoral dissertation on </a:t>
            </a:r>
            <a:r>
              <a:rPr lang="en-US">
                <a:hlinkClick r:id="rId11" tooltip="Calculus of variations"/>
              </a:rPr>
              <a:t>calculus of variations</a:t>
            </a:r>
            <a:r>
              <a:rPr lang="en-US"/>
              <a:t> in </a:t>
            </a:r>
            <a:r>
              <a:rPr lang="en-US">
                <a:hlinkClick r:id="rId12" tooltip="1910"/>
              </a:rPr>
              <a:t>1910</a:t>
            </a:r>
            <a:r>
              <a:rPr lang="en-US"/>
              <a:t>, at the </a:t>
            </a:r>
            <a:r>
              <a:rPr lang="en-US">
                <a:hlinkClick r:id="rId13" tooltip="University of Vienna"/>
              </a:rPr>
              <a:t>University of Vienna</a:t>
            </a:r>
            <a:r>
              <a:rPr lang="en-US"/>
              <a:t>. </a:t>
            </a:r>
          </a:p>
          <a:p>
            <a:pPr eaLnBrk="1" hangingPunct="1"/>
            <a:endParaRPr lang="en-US" b="1"/>
          </a:p>
          <a:p>
            <a:pPr eaLnBrk="1" hangingPunct="1"/>
            <a:r>
              <a:rPr lang="en-US" b="1"/>
              <a:t>Allan MacLeod Cormack</a:t>
            </a:r>
            <a:r>
              <a:rPr lang="en-US"/>
              <a:t> (</a:t>
            </a:r>
            <a:r>
              <a:rPr lang="en-US">
                <a:hlinkClick r:id="rId14" tooltip="February 23"/>
              </a:rPr>
              <a:t>February 23</a:t>
            </a:r>
            <a:r>
              <a:rPr lang="en-US"/>
              <a:t>, </a:t>
            </a:r>
            <a:r>
              <a:rPr lang="en-US">
                <a:hlinkClick r:id="rId15" tooltip="1924"/>
              </a:rPr>
              <a:t>1924</a:t>
            </a:r>
            <a:r>
              <a:rPr lang="en-US"/>
              <a:t> – </a:t>
            </a:r>
            <a:r>
              <a:rPr lang="en-US">
                <a:hlinkClick r:id="rId16" tooltip="May 7"/>
              </a:rPr>
              <a:t>May 7</a:t>
            </a:r>
            <a:r>
              <a:rPr lang="en-US"/>
              <a:t>, </a:t>
            </a:r>
            <a:r>
              <a:rPr lang="en-US">
                <a:hlinkClick r:id="rId17" tooltip="1998"/>
              </a:rPr>
              <a:t>1998</a:t>
            </a:r>
            <a:r>
              <a:rPr lang="en-US"/>
              <a:t>) was a </a:t>
            </a:r>
            <a:r>
              <a:rPr lang="en-US">
                <a:hlinkClick r:id="rId18" tooltip="South Africa"/>
              </a:rPr>
              <a:t>South African</a:t>
            </a:r>
            <a:r>
              <a:rPr lang="en-US"/>
              <a:t>-born </a:t>
            </a:r>
            <a:r>
              <a:rPr lang="en-US">
                <a:hlinkClick r:id="rId19" tooltip="United States"/>
              </a:rPr>
              <a:t>American</a:t>
            </a:r>
            <a:r>
              <a:rPr lang="en-US"/>
              <a:t> </a:t>
            </a:r>
            <a:r>
              <a:rPr lang="en-US">
                <a:hlinkClick r:id="rId20" tooltip="Physicist"/>
              </a:rPr>
              <a:t>physicist</a:t>
            </a:r>
            <a:r>
              <a:rPr lang="en-US"/>
              <a:t> who shared a part of the </a:t>
            </a:r>
            <a:r>
              <a:rPr lang="en-US">
                <a:hlinkClick r:id="rId21" tooltip="1979"/>
              </a:rPr>
              <a:t>1979</a:t>
            </a:r>
            <a:r>
              <a:rPr lang="en-US"/>
              <a:t> </a:t>
            </a:r>
            <a:r>
              <a:rPr lang="en-US">
                <a:hlinkClick r:id="rId22" tooltip="Nobel Prize in Physiology or Medicine"/>
              </a:rPr>
              <a:t>Nobel Prize in Physiology or Medicine</a:t>
            </a:r>
            <a:r>
              <a:rPr lang="en-US"/>
              <a:t> for his work on the </a:t>
            </a:r>
            <a:r>
              <a:rPr lang="en-US">
                <a:hlinkClick r:id="rId23" tooltip="Computerized axial tomography"/>
              </a:rPr>
              <a:t>computerized axial tomography</a:t>
            </a:r>
            <a:r>
              <a:rPr lang="en-US"/>
              <a:t> (CAT) scan. </a:t>
            </a:r>
          </a:p>
          <a:p>
            <a:pPr eaLnBrk="1" hangingPunct="1"/>
            <a:endParaRPr lang="en-US" b="1"/>
          </a:p>
          <a:p>
            <a:pPr eaLnBrk="1" hangingPunct="1"/>
            <a:r>
              <a:rPr lang="en-US" b="1"/>
              <a:t>Sir Godfrey Newbold Hounsfield</a:t>
            </a:r>
            <a:r>
              <a:rPr lang="en-US"/>
              <a:t> CBE (</a:t>
            </a:r>
            <a:r>
              <a:rPr lang="en-US">
                <a:hlinkClick r:id="rId24" tooltip="August 28"/>
              </a:rPr>
              <a:t>28 August</a:t>
            </a:r>
            <a:r>
              <a:rPr lang="en-US"/>
              <a:t> </a:t>
            </a:r>
            <a:r>
              <a:rPr lang="en-US">
                <a:hlinkClick r:id="rId25" tooltip="1919"/>
              </a:rPr>
              <a:t>1919</a:t>
            </a:r>
            <a:r>
              <a:rPr lang="en-US"/>
              <a:t> – </a:t>
            </a:r>
            <a:r>
              <a:rPr lang="en-US">
                <a:hlinkClick r:id="rId26" tooltip="August 12"/>
              </a:rPr>
              <a:t>12 August</a:t>
            </a:r>
            <a:r>
              <a:rPr lang="en-US"/>
              <a:t> </a:t>
            </a:r>
            <a:r>
              <a:rPr lang="en-US">
                <a:hlinkClick r:id="rId27" tooltip="2004"/>
              </a:rPr>
              <a:t>2004</a:t>
            </a:r>
            <a:r>
              <a:rPr lang="en-US"/>
              <a:t>) was an </a:t>
            </a:r>
            <a:r>
              <a:rPr lang="en-US">
                <a:hlinkClick r:id="rId28" tooltip="England"/>
              </a:rPr>
              <a:t>English</a:t>
            </a:r>
            <a:r>
              <a:rPr lang="en-US"/>
              <a:t> electrical engineer who shared the 1979 </a:t>
            </a:r>
            <a:r>
              <a:rPr lang="en-US">
                <a:hlinkClick r:id="rId29" tooltip="Nobel Prize for Physiology or Medicine"/>
              </a:rPr>
              <a:t>Nobel Prize for Physiology or Medicine</a:t>
            </a:r>
            <a:r>
              <a:rPr lang="en-US"/>
              <a:t> with </a:t>
            </a:r>
            <a:r>
              <a:rPr lang="en-US">
                <a:hlinkClick r:id="rId30" tooltip="Allan McLeod Cormack"/>
              </a:rPr>
              <a:t>Allan McLeod Cormack</a:t>
            </a:r>
            <a:r>
              <a:rPr lang="en-US"/>
              <a:t> for his part in developing the diagnostic technique of </a:t>
            </a:r>
            <a:r>
              <a:rPr lang="en-US">
                <a:hlinkClick r:id="rId23" tooltip="Computerized axial tomography"/>
              </a:rPr>
              <a:t>computerized axial tomography</a:t>
            </a:r>
            <a:r>
              <a:rPr lang="en-US"/>
              <a:t> (CAT).His name is immortalised in the </a:t>
            </a:r>
            <a:r>
              <a:rPr lang="en-US">
                <a:hlinkClick r:id="rId31" tooltip="Hounsfield scale"/>
              </a:rPr>
              <a:t>Hounsfield scale</a:t>
            </a:r>
            <a:r>
              <a:rPr lang="en-US"/>
              <a:t>, a quantitative measure of </a:t>
            </a:r>
            <a:r>
              <a:rPr lang="en-US">
                <a:hlinkClick r:id="rId32" tooltip="Radiodensity"/>
              </a:rPr>
              <a:t>radiodensity</a:t>
            </a:r>
            <a:r>
              <a:rPr lang="en-US"/>
              <a:t> used in evaluating CAT scans. The scale is defined in Hounsfield units (symbol </a:t>
            </a:r>
            <a:r>
              <a:rPr lang="en-US" b="1"/>
              <a:t>HF</a:t>
            </a:r>
            <a:r>
              <a:rPr lang="en-US"/>
              <a:t>), running from air at -1000 HF, through water at 0 HF, and up to bone at +1000 HF.</a:t>
            </a:r>
          </a:p>
        </p:txBody>
      </p:sp>
    </p:spTree>
    <p:extLst>
      <p:ext uri="{BB962C8B-B14F-4D97-AF65-F5344CB8AC3E}">
        <p14:creationId xmlns:p14="http://schemas.microsoft.com/office/powerpoint/2010/main" val="2261355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C1B8F21B-AFE1-4686-A86E-C0032DE0A602}" type="slidenum">
              <a:rPr lang="en-US" smtClean="0"/>
              <a:pPr/>
              <a:t>35</a:t>
            </a:fld>
            <a:endParaRPr lang="en-US"/>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235745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74513C68-223C-4990-930A-4B58E526FAE7}" type="slidenum">
              <a:rPr lang="en-US" smtClean="0"/>
              <a:pPr/>
              <a:t>36</a:t>
            </a:fld>
            <a:endParaRPr lang="en-US"/>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978642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11721901-6CDC-47EE-AF2E-BEBEA5DF60B4}" type="slidenum">
              <a:rPr lang="en-US" smtClean="0"/>
              <a:pPr/>
              <a:t>37</a:t>
            </a:fld>
            <a:endParaRPr lang="en-US"/>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032096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F89B4037-357E-49D0-B4AA-7BF5D1196BFB}" type="slidenum">
              <a:rPr lang="en-US" smtClean="0"/>
              <a:pPr/>
              <a:t>38</a:t>
            </a:fld>
            <a:endParaRPr lang="en-US"/>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19025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7B60784C-36D8-4B26-BEC6-9A5E4112BE07}" type="slidenum">
              <a:rPr lang="en-US" smtClean="0"/>
              <a:pPr/>
              <a:t>39</a:t>
            </a:fld>
            <a:endParaRPr lang="en-US"/>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609378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0A9C94EC-F5B8-433F-9F2E-742D7494619D}" type="slidenum">
              <a:rPr lang="en-US" smtClean="0"/>
              <a:pPr/>
              <a:t>40</a:t>
            </a:fld>
            <a:endParaRPr lang="en-US"/>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01932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0C8C6F9B-1C4D-4BA6-8BF3-EFAC0A6B5AD6}" type="slidenum">
              <a:rPr lang="en-US" smtClean="0"/>
              <a:pPr/>
              <a:t>41</a:t>
            </a:fld>
            <a:endParaRPr lang="en-US"/>
          </a:p>
        </p:txBody>
      </p:sp>
      <p:sp>
        <p:nvSpPr>
          <p:cNvPr id="226307" name="Rectangle 2"/>
          <p:cNvSpPr>
            <a:spLocks noGrp="1" noRot="1" noChangeAspect="1" noChangeArrowheads="1" noTextEdit="1"/>
          </p:cNvSpPr>
          <p:nvPr>
            <p:ph type="sldImg"/>
          </p:nvPr>
        </p:nvSpPr>
        <p:spPr>
          <a:solidFill>
            <a:srgbClr val="FFFFFF"/>
          </a:solidFill>
          <a:ln/>
        </p:spPr>
      </p:sp>
      <p:sp>
        <p:nvSpPr>
          <p:cNvPr id="22630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77271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B75BFB77-4F9E-48FB-9283-30158312F4B7}" type="slidenum">
              <a:rPr lang="en-US" smtClean="0"/>
              <a:pPr/>
              <a:t>42</a:t>
            </a:fld>
            <a:endParaRPr lang="en-US"/>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illustrate R[</a:t>
            </a:r>
            <a:r>
              <a:rPr lang="en-US">
                <a:sym typeface="Symbol" pitchFamily="18" charset="2"/>
              </a:rPr>
              <a:t>] </a:t>
            </a:r>
            <a:r>
              <a:rPr lang="en-US"/>
              <a:t>for </a:t>
            </a:r>
            <a:r>
              <a:rPr lang="en-US">
                <a:sym typeface="Symbol" pitchFamily="18" charset="2"/>
              </a:rPr>
              <a:t></a:t>
            </a:r>
            <a:r>
              <a:rPr lang="en-US"/>
              <a:t>=[0,45,90deg]</a:t>
            </a:r>
            <a:endParaRPr lang="en-US" b="1"/>
          </a:p>
        </p:txBody>
      </p:sp>
    </p:spTree>
    <p:extLst>
      <p:ext uri="{BB962C8B-B14F-4D97-AF65-F5344CB8AC3E}">
        <p14:creationId xmlns:p14="http://schemas.microsoft.com/office/powerpoint/2010/main" val="3558846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271554A4-364E-4EF2-A9C6-E1D2D5E4279A}" type="slidenum">
              <a:rPr lang="en-US" smtClean="0"/>
              <a:pPr/>
              <a:t>5</a:t>
            </a:fld>
            <a:endParaRPr lang="en-US"/>
          </a:p>
        </p:txBody>
      </p:sp>
      <p:sp>
        <p:nvSpPr>
          <p:cNvPr id="191491" name="Rectangle 2"/>
          <p:cNvSpPr>
            <a:spLocks noGrp="1" noRot="1" noChangeAspect="1" noChangeArrowheads="1" noTextEdit="1"/>
          </p:cNvSpPr>
          <p:nvPr>
            <p:ph type="sldImg"/>
          </p:nvPr>
        </p:nvSpPr>
        <p:spPr>
          <a:solidFill>
            <a:srgbClr val="FFFFFF"/>
          </a:solidFill>
          <a:ln/>
        </p:spPr>
      </p:sp>
      <p:sp>
        <p:nvSpPr>
          <p:cNvPr id="191492"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I/I</a:t>
            </a:r>
            <a:r>
              <a:rPr lang="en-US" baseline="-25000"/>
              <a:t>0</a:t>
            </a:r>
            <a:r>
              <a:rPr lang="en-US"/>
              <a:t>=exp(-</a:t>
            </a:r>
            <a:r>
              <a:rPr lang="en-US">
                <a:sym typeface="Symbol" pitchFamily="18" charset="2"/>
              </a:rPr>
              <a:t>d) -&gt; display  ~ -log(</a:t>
            </a:r>
            <a:r>
              <a:rPr lang="en-US"/>
              <a:t>I/I</a:t>
            </a:r>
            <a:r>
              <a:rPr lang="en-US" baseline="-25000"/>
              <a:t>0</a:t>
            </a:r>
            <a:r>
              <a:rPr lang="en-US"/>
              <a:t>)</a:t>
            </a:r>
            <a:r>
              <a:rPr lang="en-US">
                <a:sym typeface="Symbol" pitchFamily="18" charset="2"/>
              </a:rPr>
              <a:t> </a:t>
            </a:r>
          </a:p>
          <a:p>
            <a:pPr eaLnBrk="1" hangingPunct="1"/>
            <a:endParaRPr lang="en-US"/>
          </a:p>
          <a:p>
            <a:pPr eaLnBrk="1" hangingPunct="1"/>
            <a:r>
              <a:rPr lang="en-US"/>
              <a:t>-&gt; calculate maximum contrast between air and average biological tissue with d = 20 cm (and </a:t>
            </a:r>
            <a:r>
              <a:rPr lang="en-US">
                <a:sym typeface="Symbol" pitchFamily="18" charset="2"/>
              </a:rPr>
              <a:t>=0.35 cm</a:t>
            </a:r>
            <a:r>
              <a:rPr lang="en-US" baseline="30000">
                <a:sym typeface="Symbol" pitchFamily="18" charset="2"/>
              </a:rPr>
              <a:t>-1</a:t>
            </a:r>
            <a:r>
              <a:rPr lang="en-US">
                <a:sym typeface="Symbol" pitchFamily="18" charset="2"/>
              </a:rPr>
              <a:t> </a:t>
            </a:r>
            <a:r>
              <a:rPr lang="en-US"/>
              <a:t>w/o bone or air): I/I</a:t>
            </a:r>
            <a:r>
              <a:rPr lang="en-US" baseline="-25000"/>
              <a:t>0 </a:t>
            </a:r>
            <a:r>
              <a:rPr lang="en-US"/>
              <a:t>= exp(-</a:t>
            </a:r>
            <a:r>
              <a:rPr lang="en-US">
                <a:sym typeface="Symbol" pitchFamily="18" charset="2"/>
              </a:rPr>
              <a:t>d) = exp(-7) =  1/1000</a:t>
            </a:r>
          </a:p>
          <a:p>
            <a:pPr eaLnBrk="1" hangingPunct="1"/>
            <a:r>
              <a:rPr lang="en-US">
                <a:sym typeface="Symbol" pitchFamily="18" charset="2"/>
              </a:rPr>
              <a:t>-&gt; calculate </a:t>
            </a:r>
            <a:r>
              <a:rPr lang="en-US"/>
              <a:t>maximum contrast between air and bone tissue with d = 20 cm (and </a:t>
            </a:r>
            <a:r>
              <a:rPr lang="en-US">
                <a:sym typeface="Symbol" pitchFamily="18" charset="2"/>
              </a:rPr>
              <a:t>=0.7 cm</a:t>
            </a:r>
            <a:r>
              <a:rPr lang="en-US" baseline="30000">
                <a:sym typeface="Symbol" pitchFamily="18" charset="2"/>
              </a:rPr>
              <a:t>-1</a:t>
            </a:r>
            <a:r>
              <a:rPr lang="en-US"/>
              <a:t>): I/I</a:t>
            </a:r>
            <a:r>
              <a:rPr lang="en-US" baseline="-25000"/>
              <a:t>0 </a:t>
            </a:r>
            <a:r>
              <a:rPr lang="en-US"/>
              <a:t>= exp(-</a:t>
            </a:r>
            <a:r>
              <a:rPr lang="en-US">
                <a:sym typeface="Symbol" pitchFamily="18" charset="2"/>
              </a:rPr>
              <a:t>d) = exp(-14) =  8/10000000</a:t>
            </a:r>
          </a:p>
          <a:p>
            <a:pPr eaLnBrk="1" hangingPunct="1"/>
            <a:r>
              <a:rPr lang="en-US">
                <a:sym typeface="Symbol" pitchFamily="18" charset="2"/>
              </a:rPr>
              <a:t> </a:t>
            </a:r>
            <a:endParaRPr lang="en-US" baseline="-25000">
              <a:sym typeface="Symbol" pitchFamily="18" charset="2"/>
            </a:endParaRPr>
          </a:p>
          <a:p>
            <a:pPr eaLnBrk="1" hangingPunct="1"/>
            <a:endParaRPr lang="en-US" baseline="-25000">
              <a:sym typeface="Symbol" pitchFamily="18" charset="2"/>
            </a:endParaRPr>
          </a:p>
          <a:p>
            <a:pPr eaLnBrk="1" hangingPunct="1"/>
            <a:endParaRPr lang="en-US" b="1"/>
          </a:p>
          <a:p>
            <a:pPr eaLnBrk="1" hangingPunct="1"/>
            <a:endParaRPr lang="en-US"/>
          </a:p>
        </p:txBody>
      </p:sp>
    </p:spTree>
    <p:extLst>
      <p:ext uri="{BB962C8B-B14F-4D97-AF65-F5344CB8AC3E}">
        <p14:creationId xmlns:p14="http://schemas.microsoft.com/office/powerpoint/2010/main" val="695841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85144346-7D70-4E69-B643-E3BF481AF8F8}" type="slidenum">
              <a:rPr lang="en-US" smtClean="0"/>
              <a:pPr/>
              <a:t>44</a:t>
            </a:fld>
            <a:endParaRPr lang="en-US"/>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illustrate coordinate systems [x,y] -&gt; [p,q] and [r,s] -&gt; [u,v]</a:t>
            </a:r>
          </a:p>
        </p:txBody>
      </p:sp>
    </p:spTree>
    <p:extLst>
      <p:ext uri="{BB962C8B-B14F-4D97-AF65-F5344CB8AC3E}">
        <p14:creationId xmlns:p14="http://schemas.microsoft.com/office/powerpoint/2010/main" val="3375778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DD24604D-D066-4722-84C1-BCD5EAD357EA}" type="slidenum">
              <a:rPr lang="en-US" smtClean="0"/>
              <a:pPr/>
              <a:t>45</a:t>
            </a:fld>
            <a:endParaRPr lang="en-US"/>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p = u cos</a:t>
            </a:r>
            <a:r>
              <a:rPr lang="en-US">
                <a:sym typeface="Symbol" pitchFamily="18" charset="2"/>
              </a:rPr>
              <a:t>, q = u sin</a:t>
            </a:r>
          </a:p>
          <a:p>
            <a:pPr eaLnBrk="1" hangingPunct="1"/>
            <a:r>
              <a:rPr lang="en-US">
                <a:sym typeface="Symbol" pitchFamily="18" charset="2"/>
              </a:rPr>
              <a:t>-&gt; dpdq = u du d</a:t>
            </a:r>
          </a:p>
        </p:txBody>
      </p:sp>
    </p:spTree>
    <p:extLst>
      <p:ext uri="{BB962C8B-B14F-4D97-AF65-F5344CB8AC3E}">
        <p14:creationId xmlns:p14="http://schemas.microsoft.com/office/powerpoint/2010/main" val="4037048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D5EBCBFE-6594-4189-A6F1-6190916D42BC}" type="slidenum">
              <a:rPr lang="en-US" smtClean="0"/>
              <a:pPr/>
              <a:t>46</a:t>
            </a:fld>
            <a:endParaRPr lang="en-US"/>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r = x cos</a:t>
            </a:r>
            <a:r>
              <a:rPr lang="en-US">
                <a:sym typeface="Symbol" pitchFamily="18" charset="2"/>
              </a:rPr>
              <a:t> + y sin </a:t>
            </a:r>
          </a:p>
          <a:p>
            <a:pPr eaLnBrk="1" hangingPunct="1"/>
            <a:r>
              <a:rPr lang="en-US">
                <a:sym typeface="Symbol" pitchFamily="18" charset="2"/>
              </a:rPr>
              <a:t>-&gt; F{P(u,+)} = F{P(-u,)} </a:t>
            </a:r>
          </a:p>
        </p:txBody>
      </p:sp>
    </p:spTree>
    <p:extLst>
      <p:ext uri="{BB962C8B-B14F-4D97-AF65-F5344CB8AC3E}">
        <p14:creationId xmlns:p14="http://schemas.microsoft.com/office/powerpoint/2010/main" val="817479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9BC89-D237-4189-B03C-83445DFC0512}" type="slidenum">
              <a:rPr lang="en-US" smtClean="0"/>
              <a:pPr/>
              <a:t>47</a:t>
            </a:fld>
            <a:endParaRPr lang="en-US"/>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p:spPr>
        <p:txBody>
          <a:bodyPr/>
          <a:lstStyle/>
          <a:p>
            <a:pPr eaLnBrk="1" hangingPunct="1"/>
            <a:endParaRPr lang="en-US">
              <a:sym typeface="Symbol" pitchFamily="18" charset="2"/>
            </a:endParaRPr>
          </a:p>
        </p:txBody>
      </p:sp>
    </p:spTree>
    <p:extLst>
      <p:ext uri="{BB962C8B-B14F-4D97-AF65-F5344CB8AC3E}">
        <p14:creationId xmlns:p14="http://schemas.microsoft.com/office/powerpoint/2010/main" val="836396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1E758E10-2C61-4D65-B3F2-B7669E9206A2}" type="slidenum">
              <a:rPr lang="en-US" smtClean="0"/>
              <a:pPr/>
              <a:t>48</a:t>
            </a:fld>
            <a:endParaRPr lang="en-US"/>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p:spPr>
        <p:txBody>
          <a:bodyPr/>
          <a:lstStyle/>
          <a:p>
            <a:pPr eaLnBrk="1" hangingPunct="1"/>
            <a:endParaRPr lang="en-US">
              <a:sym typeface="Symbol" pitchFamily="18" charset="2"/>
            </a:endParaRPr>
          </a:p>
        </p:txBody>
      </p:sp>
    </p:spTree>
    <p:extLst>
      <p:ext uri="{BB962C8B-B14F-4D97-AF65-F5344CB8AC3E}">
        <p14:creationId xmlns:p14="http://schemas.microsoft.com/office/powerpoint/2010/main" val="4091358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17FB6C25-2C5E-4FCF-B40E-7CF68E3DFE24}" type="slidenum">
              <a:rPr lang="en-US" smtClean="0"/>
              <a:pPr/>
              <a:t>49</a:t>
            </a:fld>
            <a:endParaRPr lang="en-US"/>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038983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A8D82AA8-0EB0-47F1-99D7-8BF5625FCAC5}" type="slidenum">
              <a:rPr lang="en-US" smtClean="0"/>
              <a:pPr/>
              <a:t>50</a:t>
            </a:fld>
            <a:endParaRPr lang="en-US"/>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436592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578B611D-BF1D-4AAB-9353-9C8DD172015C}" type="slidenum">
              <a:rPr lang="en-US" smtClean="0"/>
              <a:pPr/>
              <a:t>51</a:t>
            </a:fld>
            <a:endParaRPr lang="en-US"/>
          </a:p>
        </p:txBody>
      </p:sp>
      <p:sp>
        <p:nvSpPr>
          <p:cNvPr id="236547" name="Rectangle 2"/>
          <p:cNvSpPr>
            <a:spLocks noGrp="1" noRot="1" noChangeAspect="1" noChangeArrowheads="1" noTextEdit="1"/>
          </p:cNvSpPr>
          <p:nvPr>
            <p:ph type="sldImg"/>
          </p:nvPr>
        </p:nvSpPr>
        <p:spPr>
          <a:solidFill>
            <a:srgbClr val="FFFFFF"/>
          </a:solidFill>
          <a:ln/>
        </p:spPr>
      </p:sp>
      <p:sp>
        <p:nvSpPr>
          <p:cNvPr id="2365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17841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6F789787-9124-4C57-B2E9-22F3BE7C1855}" type="slidenum">
              <a:rPr lang="en-US" smtClean="0"/>
              <a:pPr/>
              <a:t>52</a:t>
            </a:fld>
            <a:endParaRPr lang="en-US"/>
          </a:p>
        </p:txBody>
      </p:sp>
      <p:sp>
        <p:nvSpPr>
          <p:cNvPr id="237571" name="Rectangle 2"/>
          <p:cNvSpPr>
            <a:spLocks noGrp="1" noRot="1" noChangeAspect="1" noChangeArrowheads="1" noTextEdit="1"/>
          </p:cNvSpPr>
          <p:nvPr>
            <p:ph type="sldImg"/>
          </p:nvPr>
        </p:nvSpPr>
        <p:spPr>
          <a:solidFill>
            <a:srgbClr val="FFFFFF"/>
          </a:solidFill>
          <a:ln/>
        </p:spPr>
      </p:sp>
      <p:sp>
        <p:nvSpPr>
          <p:cNvPr id="23757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145293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340BF3F9-1F5C-44F7-8D14-B1E480E8038F}" type="slidenum">
              <a:rPr lang="en-US" smtClean="0"/>
              <a:pPr/>
              <a:t>53</a:t>
            </a:fld>
            <a:endParaRPr lang="en-US"/>
          </a:p>
        </p:txBody>
      </p:sp>
      <p:sp>
        <p:nvSpPr>
          <p:cNvPr id="238595" name="Rectangle 2"/>
          <p:cNvSpPr>
            <a:spLocks noGrp="1" noRot="1" noChangeAspect="1" noChangeArrowheads="1" noTextEdit="1"/>
          </p:cNvSpPr>
          <p:nvPr>
            <p:ph type="sldImg"/>
          </p:nvPr>
        </p:nvSpPr>
        <p:spPr>
          <a:solidFill>
            <a:srgbClr val="FFFFFF"/>
          </a:solidFill>
          <a:ln/>
        </p:spPr>
      </p:sp>
      <p:sp>
        <p:nvSpPr>
          <p:cNvPr id="23859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33927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237D2319-BE9A-45F5-B83E-AD3239349D6D}" type="slidenum">
              <a:rPr lang="en-US" smtClean="0"/>
              <a:pPr/>
              <a:t>6</a:t>
            </a:fld>
            <a:endParaRPr lang="en-US"/>
          </a:p>
        </p:txBody>
      </p:sp>
      <p:sp>
        <p:nvSpPr>
          <p:cNvPr id="192515" name="Rectangle 2"/>
          <p:cNvSpPr>
            <a:spLocks noGrp="1" noRot="1" noChangeAspect="1" noChangeArrowheads="1" noTextEdit="1"/>
          </p:cNvSpPr>
          <p:nvPr>
            <p:ph type="sldImg"/>
          </p:nvPr>
        </p:nvSpPr>
        <p:spPr>
          <a:solidFill>
            <a:srgbClr val="FFFFFF"/>
          </a:solidFill>
          <a:ln/>
        </p:spPr>
      </p:sp>
      <p:sp>
        <p:nvSpPr>
          <p:cNvPr id="1925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939447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55A0F4CB-FC32-496E-97F3-46505F098131}" type="slidenum">
              <a:rPr lang="en-US" smtClean="0"/>
              <a:pPr/>
              <a:t>54</a:t>
            </a:fld>
            <a:endParaRPr lang="en-US"/>
          </a:p>
        </p:txBody>
      </p:sp>
      <p:sp>
        <p:nvSpPr>
          <p:cNvPr id="239619" name="Rectangle 2"/>
          <p:cNvSpPr>
            <a:spLocks noGrp="1" noRot="1" noChangeAspect="1" noChangeArrowheads="1" noTextEdit="1"/>
          </p:cNvSpPr>
          <p:nvPr>
            <p:ph type="sldImg"/>
          </p:nvPr>
        </p:nvSpPr>
        <p:spPr>
          <a:solidFill>
            <a:srgbClr val="FFFFFF"/>
          </a:solidFill>
          <a:ln/>
        </p:spPr>
      </p:sp>
      <p:sp>
        <p:nvSpPr>
          <p:cNvPr id="23962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06462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A11DFC7D-7D8B-42F6-A596-45ACB9E01DF9}" type="slidenum">
              <a:rPr lang="en-US" smtClean="0"/>
              <a:pPr/>
              <a:t>7</a:t>
            </a:fld>
            <a:endParaRPr lang="en-US"/>
          </a:p>
        </p:txBody>
      </p:sp>
      <p:sp>
        <p:nvSpPr>
          <p:cNvPr id="193539" name="Rectangle 2"/>
          <p:cNvSpPr>
            <a:spLocks noGrp="1" noRot="1" noChangeAspect="1" noChangeArrowheads="1" noTextEdit="1"/>
          </p:cNvSpPr>
          <p:nvPr>
            <p:ph type="sldImg"/>
          </p:nvPr>
        </p:nvSpPr>
        <p:spPr>
          <a:solidFill>
            <a:srgbClr val="FFFFFF"/>
          </a:solidFill>
          <a:ln/>
        </p:spPr>
      </p:sp>
      <p:sp>
        <p:nvSpPr>
          <p:cNvPr id="193540"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scetch ventricular volume as function of time + volume curve</a:t>
            </a:r>
          </a:p>
          <a:p>
            <a:pPr eaLnBrk="1" hangingPunct="1"/>
            <a:r>
              <a:rPr lang="en-US"/>
              <a:t>-&gt; scetch Fourier pair of volume curve: </a:t>
            </a:r>
            <a:r>
              <a:rPr lang="el-GR">
                <a:cs typeface="Arial" charset="0"/>
              </a:rPr>
              <a:t>Δ</a:t>
            </a:r>
            <a:r>
              <a:rPr lang="de-CH">
                <a:cs typeface="Arial" charset="0"/>
              </a:rPr>
              <a:t>f = 1/T = 1 Hz</a:t>
            </a:r>
            <a:endParaRPr lang="el-GR">
              <a:cs typeface="Arial" charset="0"/>
            </a:endParaRPr>
          </a:p>
        </p:txBody>
      </p:sp>
    </p:spTree>
    <p:extLst>
      <p:ext uri="{BB962C8B-B14F-4D97-AF65-F5344CB8AC3E}">
        <p14:creationId xmlns:p14="http://schemas.microsoft.com/office/powerpoint/2010/main" val="135466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BB29CED6-9787-4AED-AE27-F36EFBC68DA1}" type="slidenum">
              <a:rPr lang="en-US" smtClean="0"/>
              <a:pPr/>
              <a:t>8</a:t>
            </a:fld>
            <a:endParaRPr lang="en-US"/>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63814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2C2429C0-71EC-4139-810C-B5B81AF9658C}" type="slidenum">
              <a:rPr lang="en-US" smtClean="0"/>
              <a:pPr/>
              <a:t>9</a:t>
            </a:fld>
            <a:endParaRPr lang="en-US"/>
          </a:p>
        </p:txBody>
      </p:sp>
      <p:sp>
        <p:nvSpPr>
          <p:cNvPr id="195587" name="Rectangle 2"/>
          <p:cNvSpPr>
            <a:spLocks noGrp="1" noRot="1" noChangeAspect="1" noChangeArrowheads="1" noTextEdit="1"/>
          </p:cNvSpPr>
          <p:nvPr>
            <p:ph type="sldImg"/>
          </p:nvPr>
        </p:nvSpPr>
        <p:spPr>
          <a:solidFill>
            <a:srgbClr val="FFFFFF"/>
          </a:solidFill>
          <a:ln/>
        </p:spPr>
      </p:sp>
      <p:sp>
        <p:nvSpPr>
          <p:cNvPr id="195588"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scetch thin and thick layer of AgX emulsion -&gt; explain oblique incident radiation + scatter -&gt; trade-off between layer thickness and absorption (-&gt; Beer-Lambert)</a:t>
            </a:r>
          </a:p>
          <a:p>
            <a:pPr eaLnBrk="1" hangingPunct="1"/>
            <a:r>
              <a:rPr lang="en-US"/>
              <a:t>-&gt; scetch S = log(Opacity) as function of log(Exposure) -&gt; linear range </a:t>
            </a:r>
            <a:r>
              <a:rPr lang="el-GR">
                <a:cs typeface="Arial" charset="0"/>
              </a:rPr>
              <a:t>Δ</a:t>
            </a:r>
            <a:r>
              <a:rPr lang="de-CH">
                <a:cs typeface="Arial" charset="0"/>
              </a:rPr>
              <a:t>S = 2.5</a:t>
            </a:r>
            <a:endParaRPr lang="en-US"/>
          </a:p>
        </p:txBody>
      </p:sp>
    </p:spTree>
    <p:extLst>
      <p:ext uri="{BB962C8B-B14F-4D97-AF65-F5344CB8AC3E}">
        <p14:creationId xmlns:p14="http://schemas.microsoft.com/office/powerpoint/2010/main" val="2382431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65923072-6824-49D1-96C9-A6EC1ED60FF3}" type="slidenum">
              <a:rPr lang="en-US" smtClean="0"/>
              <a:pPr/>
              <a:t>10</a:t>
            </a:fld>
            <a:endParaRPr lang="en-US"/>
          </a:p>
        </p:txBody>
      </p:sp>
      <p:sp>
        <p:nvSpPr>
          <p:cNvPr id="195587" name="Rectangle 2"/>
          <p:cNvSpPr>
            <a:spLocks noGrp="1" noRot="1" noChangeAspect="1" noChangeArrowheads="1" noTextEdit="1"/>
          </p:cNvSpPr>
          <p:nvPr>
            <p:ph type="sldImg"/>
          </p:nvPr>
        </p:nvSpPr>
        <p:spPr>
          <a:solidFill>
            <a:srgbClr val="FFFFFF"/>
          </a:solidFill>
          <a:ln/>
        </p:spPr>
      </p:sp>
      <p:sp>
        <p:nvSpPr>
          <p:cNvPr id="195588" name="Rectangle 3"/>
          <p:cNvSpPr>
            <a:spLocks noGrp="1" noChangeArrowheads="1"/>
          </p:cNvSpPr>
          <p:nvPr>
            <p:ph type="body" idx="1"/>
          </p:nvPr>
        </p:nvSpPr>
        <p:spPr>
          <a:noFill/>
        </p:spPr>
        <p:txBody>
          <a:bodyPr/>
          <a:lstStyle/>
          <a:p>
            <a:pPr eaLnBrk="1" hangingPunct="1"/>
            <a:r>
              <a:rPr lang="de-CH" b="1">
                <a:cs typeface="Arial" charset="0"/>
              </a:rPr>
              <a:t>Blackboard</a:t>
            </a:r>
          </a:p>
          <a:p>
            <a:pPr eaLnBrk="1" hangingPunct="1"/>
            <a:r>
              <a:rPr lang="de-CH">
                <a:cs typeface="Arial" charset="0"/>
              </a:rPr>
              <a:t>-&gt; 1) scetch primary image (without scatter)</a:t>
            </a:r>
          </a:p>
          <a:p>
            <a:pPr eaLnBrk="1" hangingPunct="1"/>
            <a:r>
              <a:rPr lang="de-CH">
                <a:cs typeface="Arial" charset="0"/>
              </a:rPr>
              <a:t>-&gt; 2) scetch primary + scatter image (same image profile as in 1) but background signal larger)</a:t>
            </a:r>
            <a:endParaRPr lang="el-GR">
              <a:cs typeface="Arial" charset="0"/>
            </a:endParaRPr>
          </a:p>
        </p:txBody>
      </p:sp>
    </p:spTree>
    <p:extLst>
      <p:ext uri="{BB962C8B-B14F-4D97-AF65-F5344CB8AC3E}">
        <p14:creationId xmlns:p14="http://schemas.microsoft.com/office/powerpoint/2010/main" val="2856185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49" y="4797152"/>
            <a:ext cx="8496300" cy="1440136"/>
          </a:xfrm>
          <a:solidFill>
            <a:schemeClr val="accent1"/>
          </a:solidFill>
        </p:spPr>
        <p:txBody>
          <a:bodyPr lIns="360000" tIns="108000" bIns="0" anchor="t" anchorCtr="0"/>
          <a:lstStyle>
            <a:lvl1pPr marL="0" indent="0" algn="l">
              <a:lnSpc>
                <a:spcPct val="100000"/>
              </a:lnSpc>
              <a:buNone/>
              <a:defRPr sz="1800">
                <a:solidFill>
                  <a:schemeClr val="bg1"/>
                </a:solidFill>
                <a:latin typeface="Calibri" charset="0"/>
                <a:ea typeface="Calibri" charset="0"/>
                <a:cs typeface="Calibri"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2" name="Titel 1"/>
          <p:cNvSpPr>
            <a:spLocks noGrp="1"/>
          </p:cNvSpPr>
          <p:nvPr>
            <p:ph type="ctrTitle" hasCustomPrompt="1"/>
          </p:nvPr>
        </p:nvSpPr>
        <p:spPr>
          <a:xfrm>
            <a:off x="323849" y="3429000"/>
            <a:ext cx="8496300" cy="1368152"/>
          </a:xfrm>
          <a:solidFill>
            <a:schemeClr val="accent1"/>
          </a:solidFill>
        </p:spPr>
        <p:txBody>
          <a:bodyPr wrap="square" lIns="360000" tIns="72000" anchor="ctr" anchorCtr="0"/>
          <a:lstStyle>
            <a:lvl1pPr>
              <a:lnSpc>
                <a:spcPct val="100000"/>
              </a:lnSpc>
              <a:spcBef>
                <a:spcPts val="0"/>
              </a:spcBef>
              <a:defRPr sz="3400">
                <a:solidFill>
                  <a:schemeClr val="bg1"/>
                </a:solidFill>
                <a:latin typeface="Calibri" charset="0"/>
                <a:ea typeface="Calibri" charset="0"/>
                <a:cs typeface="Calibri" charset="0"/>
              </a:defRPr>
            </a:lvl1pPr>
          </a:lstStyle>
          <a:p>
            <a:r>
              <a:rPr lang="en-GB" dirty="0"/>
              <a:t>Add title</a:t>
            </a:r>
          </a:p>
        </p:txBody>
      </p:sp>
      <p:pic>
        <p:nvPicPr>
          <p:cNvPr id="8" name="Bildplatzhalter 6"/>
          <p:cNvPicPr>
            <a:picLocks noChangeAspect="1"/>
          </p:cNvPicPr>
          <p:nvPr userDrawn="1"/>
        </p:nvPicPr>
        <p:blipFill rotWithShape="1">
          <a:blip r:embed="rId2">
            <a:extLst>
              <a:ext uri="{28A0092B-C50C-407E-A947-70E740481C1C}">
                <a14:useLocalDpi xmlns:a14="http://schemas.microsoft.com/office/drawing/2010/main" val="0"/>
              </a:ext>
            </a:extLst>
          </a:blip>
          <a:srcRect l="-1" t="26901" r="39348" b="46355"/>
          <a:stretch/>
        </p:blipFill>
        <p:spPr>
          <a:xfrm>
            <a:off x="323849" y="619200"/>
            <a:ext cx="8496301" cy="2809800"/>
          </a:xfrm>
          <a:prstGeom prst="rect">
            <a:avLst/>
          </a:prstGeom>
        </p:spPr>
      </p:pic>
      <p:sp>
        <p:nvSpPr>
          <p:cNvPr id="7" name="Textfeld 6">
            <a:extLst>
              <a:ext uri="{FF2B5EF4-FFF2-40B4-BE49-F238E27FC236}">
                <a16:creationId xmlns:a16="http://schemas.microsoft.com/office/drawing/2014/main" id="{17D76215-2842-9145-8A92-D1496CB1C553}"/>
              </a:ext>
            </a:extLst>
          </p:cNvPr>
          <p:cNvSpPr txBox="1"/>
          <p:nvPr userDrawn="1"/>
        </p:nvSpPr>
        <p:spPr>
          <a:xfrm>
            <a:off x="357968" y="6308725"/>
            <a:ext cx="2773872" cy="459775"/>
          </a:xfrm>
          <a:prstGeom prst="rect">
            <a:avLst/>
          </a:prstGeom>
          <a:noFill/>
        </p:spPr>
        <p:txBody>
          <a:bodyPr wrap="square" lIns="0" rIns="0" rtlCol="0" anchor="ctr" anchorCtr="0">
            <a:noAutofit/>
          </a:bodyPr>
          <a:lstStyle/>
          <a:p>
            <a:r>
              <a:rPr lang="en-GB" sz="1200" b="0" u="none" dirty="0">
                <a:solidFill>
                  <a:schemeClr val="tx1">
                    <a:lumMod val="75000"/>
                    <a:lumOff val="25000"/>
                  </a:schemeClr>
                </a:solidFill>
                <a:latin typeface="Calibri" charset="0"/>
                <a:ea typeface="Calibri" charset="0"/>
                <a:cs typeface="Calibri" charset="0"/>
              </a:rPr>
              <a:t>IBT Zurich – </a:t>
            </a:r>
            <a:r>
              <a:rPr lang="en-GB" sz="1200" b="0" u="none" dirty="0" err="1">
                <a:solidFill>
                  <a:schemeClr val="tx1">
                    <a:lumMod val="75000"/>
                    <a:lumOff val="25000"/>
                  </a:schemeClr>
                </a:solidFill>
                <a:latin typeface="Calibri" charset="0"/>
                <a:ea typeface="Calibri" charset="0"/>
                <a:cs typeface="Calibri" charset="0"/>
              </a:rPr>
              <a:t>www.biomed.ee.ethz.ch</a:t>
            </a:r>
            <a:endParaRPr lang="en-GB" sz="1200" b="0" u="none" baseline="0" dirty="0">
              <a:solidFill>
                <a:schemeClr val="tx1">
                  <a:lumMod val="75000"/>
                  <a:lumOff val="25000"/>
                </a:schemeClr>
              </a:solidFill>
              <a:latin typeface="Calibri" charset="0"/>
              <a:ea typeface="Calibri" charset="0"/>
              <a:cs typeface="Calibri" charset="0"/>
            </a:endParaRPr>
          </a:p>
        </p:txBody>
      </p:sp>
      <p:sp>
        <p:nvSpPr>
          <p:cNvPr id="4" name="Slide Number Placeholder 3">
            <a:extLst>
              <a:ext uri="{FF2B5EF4-FFF2-40B4-BE49-F238E27FC236}">
                <a16:creationId xmlns:a16="http://schemas.microsoft.com/office/drawing/2014/main" id="{7217CFDD-B539-4D48-AFE9-F0E30B4F5EB7}"/>
              </a:ext>
            </a:extLst>
          </p:cNvPr>
          <p:cNvSpPr>
            <a:spLocks noGrp="1"/>
          </p:cNvSpPr>
          <p:nvPr>
            <p:ph type="sldNum" sz="quarter" idx="10"/>
          </p:nvPr>
        </p:nvSpPr>
        <p:spPr>
          <a:xfrm>
            <a:off x="8616579" y="6418070"/>
            <a:ext cx="396836" cy="365125"/>
          </a:xfrm>
          <a:prstGeom prst="rect">
            <a:avLst/>
          </a:prstGeom>
        </p:spPr>
        <p:txBody>
          <a:bodyPr/>
          <a:lstStyle/>
          <a:p>
            <a:fld id="{79594931-7310-8546-9CE2-0B8C244628BE}" type="slidenum">
              <a:rPr lang="en-US" smtClean="0"/>
              <a:pPr/>
              <a:t>‹#›</a:t>
            </a:fld>
            <a:endParaRPr lang="en-US"/>
          </a:p>
        </p:txBody>
      </p:sp>
    </p:spTree>
    <p:extLst>
      <p:ext uri="{BB962C8B-B14F-4D97-AF65-F5344CB8AC3E}">
        <p14:creationId xmlns:p14="http://schemas.microsoft.com/office/powerpoint/2010/main" val="45000951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1196752"/>
            <a:ext cx="8496300" cy="5111974"/>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7" name="Titel 6"/>
          <p:cNvSpPr>
            <a:spLocks noGrp="1"/>
          </p:cNvSpPr>
          <p:nvPr>
            <p:ph type="title" hasCustomPrompt="1"/>
          </p:nvPr>
        </p:nvSpPr>
        <p:spPr>
          <a:xfrm>
            <a:off x="323850" y="620714"/>
            <a:ext cx="8496300" cy="576038"/>
          </a:xfrm>
          <a:solidFill>
            <a:schemeClr val="bg1"/>
          </a:solidFill>
        </p:spPr>
        <p:txBody>
          <a:bodyPr/>
          <a:lstStyle>
            <a:lvl1pPr>
              <a:defRPr>
                <a:latin typeface="Calibri" charset="0"/>
                <a:ea typeface="Calibri" charset="0"/>
                <a:cs typeface="Calibri" charset="0"/>
              </a:defRPr>
            </a:lvl1pPr>
          </a:lstStyle>
          <a:p>
            <a:r>
              <a:rPr lang="en-GB" dirty="0"/>
              <a:t>Add title</a:t>
            </a:r>
          </a:p>
        </p:txBody>
      </p:sp>
      <p:sp>
        <p:nvSpPr>
          <p:cNvPr id="4" name="Slide Number Placeholder 3">
            <a:extLst>
              <a:ext uri="{FF2B5EF4-FFF2-40B4-BE49-F238E27FC236}">
                <a16:creationId xmlns:a16="http://schemas.microsoft.com/office/drawing/2014/main" id="{A7B53D31-FB64-3749-8678-0250431F9ABB}"/>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1389991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a:extLst>
              <a:ext uri="{FF2B5EF4-FFF2-40B4-BE49-F238E27FC236}">
                <a16:creationId xmlns:a16="http://schemas.microsoft.com/office/drawing/2014/main" id="{BD378B15-CCFB-0442-B002-B8A028764749}"/>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75471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8474F68-EB1B-994E-BABF-5C3E2E25AE10}"/>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3554930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0C53EEF-B2FD-6843-B0EC-6E62040D62A5}"/>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2941291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uppieren 8"/>
          <p:cNvGrpSpPr/>
          <p:nvPr userDrawn="1"/>
        </p:nvGrpSpPr>
        <p:grpSpPr>
          <a:xfrm>
            <a:off x="-377675" y="-385093"/>
            <a:ext cx="9379990" cy="7159750"/>
            <a:chOff x="-377675" y="-385093"/>
            <a:chExt cx="9379990" cy="7159750"/>
          </a:xfrm>
        </p:grpSpPr>
        <p:cxnSp>
          <p:nvCxnSpPr>
            <p:cNvPr id="17" name="Gerade Verbindung 16"/>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rot="5400000">
              <a:off x="8689266"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p:nvCxnSpPr>
          <p:spPr>
            <a:xfrm rot="5400000">
              <a:off x="4438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Gerade Verbindung 29"/>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rot="5400000">
              <a:off x="88704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 name="Textplatzhalter 2"/>
          <p:cNvSpPr>
            <a:spLocks noGrp="1"/>
          </p:cNvSpPr>
          <p:nvPr userDrawn="1">
            <p:ph type="body" idx="1"/>
          </p:nvPr>
        </p:nvSpPr>
        <p:spPr>
          <a:xfrm>
            <a:off x="323850" y="1210467"/>
            <a:ext cx="8483938" cy="5098258"/>
          </a:xfrm>
          <a:prstGeom prst="rect">
            <a:avLst/>
          </a:prstGeom>
          <a:noFill/>
        </p:spPr>
        <p:txBody>
          <a:bodyPr vert="horz" lIns="140400" tIns="0" rIns="144000" bIns="0" rtlCol="0">
            <a:noAutofit/>
          </a:bodyPr>
          <a:lstStyle/>
          <a:p>
            <a:pPr lvl="0"/>
            <a:r>
              <a:rPr lang="en-GB" noProof="0" dirty="0" err="1"/>
              <a:t>Erste</a:t>
            </a:r>
            <a:r>
              <a:rPr lang="en-GB" noProof="0" dirty="0"/>
              <a:t> </a:t>
            </a:r>
            <a:r>
              <a:rPr lang="en-GB" noProof="0" dirty="0" err="1"/>
              <a:t>Ebene</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sp>
        <p:nvSpPr>
          <p:cNvPr id="2" name="Titelplatzhalter 1"/>
          <p:cNvSpPr>
            <a:spLocks noGrp="1"/>
          </p:cNvSpPr>
          <p:nvPr userDrawn="1">
            <p:ph type="title"/>
          </p:nvPr>
        </p:nvSpPr>
        <p:spPr bwMode="gray">
          <a:xfrm>
            <a:off x="323850" y="620714"/>
            <a:ext cx="8496300" cy="589753"/>
          </a:xfrm>
          <a:prstGeom prst="rect">
            <a:avLst/>
          </a:prstGeom>
          <a:no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grpSp>
        <p:nvGrpSpPr>
          <p:cNvPr id="11" name="Gruppieren 10"/>
          <p:cNvGrpSpPr/>
          <p:nvPr userDrawn="1"/>
        </p:nvGrpSpPr>
        <p:grpSpPr>
          <a:xfrm>
            <a:off x="142874" y="152400"/>
            <a:ext cx="8859601" cy="612775"/>
            <a:chOff x="142874" y="152400"/>
            <a:chExt cx="8859601" cy="612775"/>
          </a:xfrm>
          <a:solidFill>
            <a:schemeClr val="tx1"/>
          </a:solidFill>
        </p:grpSpPr>
        <p:sp>
          <p:nvSpPr>
            <p:cNvPr id="24" name="Rechteck 23"/>
            <p:cNvSpPr/>
            <p:nvPr userDrawn="1"/>
          </p:nvSpPr>
          <p:spPr>
            <a:xfrm>
              <a:off x="142875" y="152400"/>
              <a:ext cx="8859600" cy="471600"/>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hteck 24"/>
            <p:cNvSpPr/>
            <p:nvPr userDrawn="1"/>
          </p:nvSpPr>
          <p:spPr>
            <a:xfrm>
              <a:off x="142874" y="597694"/>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hteck 25"/>
            <p:cNvSpPr/>
            <p:nvPr userDrawn="1"/>
          </p:nvSpPr>
          <p:spPr>
            <a:xfrm>
              <a:off x="8814997" y="597693"/>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32" name="Bild 5" descr="eth_uzh_logo_kurz_neg_e.eps"/>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0400" y="230400"/>
            <a:ext cx="2074000" cy="306000"/>
          </a:xfrm>
          <a:prstGeom prst="rect">
            <a:avLst/>
          </a:prstGeom>
        </p:spPr>
      </p:pic>
      <p:sp>
        <p:nvSpPr>
          <p:cNvPr id="27" name="Slide Number Placeholder 3">
            <a:extLst>
              <a:ext uri="{FF2B5EF4-FFF2-40B4-BE49-F238E27FC236}">
                <a16:creationId xmlns:a16="http://schemas.microsoft.com/office/drawing/2014/main" id="{CF3A2F3E-8CB1-C54A-93EB-83A4E135B53C}"/>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1586419459"/>
      </p:ext>
    </p:extLst>
  </p:cSld>
  <p:clrMap bg1="lt1" tx1="dk1" bg2="lt2" tx2="dk2" accent1="accent1" accent2="accent2" accent3="accent3" accent4="accent4" accent5="accent5" accent6="accent6" hlink="hlink" folHlink="folHlink"/>
  <p:sldLayoutIdLst>
    <p:sldLayoutId id="2147483786" r:id="rId1"/>
    <p:sldLayoutId id="2147483782" r:id="rId2"/>
    <p:sldLayoutId id="2147483788" r:id="rId3"/>
    <p:sldLayoutId id="2147483789" r:id="rId4"/>
    <p:sldLayoutId id="2147483790" r:id="rId5"/>
  </p:sldLayoutIdLst>
  <p:transition>
    <p:fade/>
  </p:transition>
  <p:hf hdr="0" ftr="0" dt="0"/>
  <p:txStyles>
    <p:titleStyle>
      <a:lvl1pPr algn="l" defTabSz="914400" rtl="0" eaLnBrk="1" latinLnBrk="0" hangingPunct="1">
        <a:lnSpc>
          <a:spcPct val="100000"/>
        </a:lnSpc>
        <a:spcBef>
          <a:spcPct val="0"/>
        </a:spcBef>
        <a:buNone/>
        <a:defRPr sz="2800" b="1" kern="1200">
          <a:solidFill>
            <a:schemeClr val="tx1"/>
          </a:solidFill>
          <a:latin typeface="Calibri" charset="0"/>
          <a:ea typeface="Calibri" charset="0"/>
          <a:cs typeface="Calibri" charset="0"/>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04">
          <p15:clr>
            <a:srgbClr val="F26B43"/>
          </p15:clr>
        </p15:guide>
        <p15:guide id="2" pos="5556">
          <p15:clr>
            <a:srgbClr val="F26B43"/>
          </p15:clr>
        </p15:guide>
        <p15:guide id="3" pos="2880">
          <p15:clr>
            <a:srgbClr val="F26B43"/>
          </p15:clr>
        </p15:guide>
        <p15:guide id="4" orient="horz" pos="391">
          <p15:clr>
            <a:srgbClr val="F26B43"/>
          </p15:clr>
        </p15:guide>
        <p15:guide id="6" orient="horz" pos="2160">
          <p15:clr>
            <a:srgbClr val="F26B43"/>
          </p15:clr>
        </p15:guide>
        <p15:guide id="7" orient="horz" pos="3045">
          <p15:clr>
            <a:srgbClr val="F26B43"/>
          </p15:clr>
        </p15:guide>
        <p15:guide id="8" orient="horz" pos="3929">
          <p15:clr>
            <a:srgbClr val="F26B43"/>
          </p15:clr>
        </p15:guide>
        <p15:guide id="9" orient="horz" pos="754" userDrawn="1">
          <p15:clr>
            <a:srgbClr val="F26B43"/>
          </p15:clr>
        </p15:guide>
        <p15:guide id="10" orient="horz" pos="3974">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slide" Target="slide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slide" Target="slide55.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81.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0.e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slide" Target="slide55.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47.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49.wmf"/><Relationship Id="rId4" Type="http://schemas.openxmlformats.org/officeDocument/2006/relationships/image" Target="../media/image48.wmf"/></Relationships>
</file>

<file path=ppt/slides/_rels/slide42.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notesSlide" Target="../notesSlides/notesSlide39.xml"/><Relationship Id="rId7" Type="http://schemas.openxmlformats.org/officeDocument/2006/relationships/image" Target="../media/image50.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6.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55.w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41.xml"/><Relationship Id="rId7" Type="http://schemas.openxmlformats.org/officeDocument/2006/relationships/image" Target="../media/image57.wmf"/><Relationship Id="rId12" Type="http://schemas.openxmlformats.org/officeDocument/2006/relationships/slide" Target="slide55.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9.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58.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42.xml"/><Relationship Id="rId7" Type="http://schemas.openxmlformats.org/officeDocument/2006/relationships/image" Target="../media/image60.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59.wmf"/><Relationship Id="rId10" Type="http://schemas.openxmlformats.org/officeDocument/2006/relationships/slide" Target="slide55.xml"/><Relationship Id="rId4" Type="http://schemas.openxmlformats.org/officeDocument/2006/relationships/oleObject" Target="../embeddings/oleObject12.bin"/><Relationship Id="rId9" Type="http://schemas.openxmlformats.org/officeDocument/2006/relationships/image" Target="../media/image61.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oleObject" Target="../embeddings/oleObject15.bin"/></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slide" Target="slide5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65.png"/><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70.wmf"/><Relationship Id="rId5" Type="http://schemas.openxmlformats.org/officeDocument/2006/relationships/oleObject" Target="../embeddings/oleObject16.bin"/><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77.emf"/><Relationship Id="rId18" Type="http://schemas.openxmlformats.org/officeDocument/2006/relationships/image" Target="../media/image80.emf"/><Relationship Id="rId3" Type="http://schemas.openxmlformats.org/officeDocument/2006/relationships/image" Target="../media/image72.emf"/><Relationship Id="rId7" Type="http://schemas.openxmlformats.org/officeDocument/2006/relationships/image" Target="../media/image74.emf"/><Relationship Id="rId12" Type="http://schemas.openxmlformats.org/officeDocument/2006/relationships/slide" Target="slide48.xml"/><Relationship Id="rId17" Type="http://schemas.openxmlformats.org/officeDocument/2006/relationships/image" Target="../media/image79.emf"/><Relationship Id="rId2" Type="http://schemas.openxmlformats.org/officeDocument/2006/relationships/slide" Target="slide4.xml"/><Relationship Id="rId16" Type="http://schemas.openxmlformats.org/officeDocument/2006/relationships/slide" Target="slide45.xml"/><Relationship Id="rId1" Type="http://schemas.openxmlformats.org/officeDocument/2006/relationships/slideLayout" Target="../slideLayouts/slideLayout4.xml"/><Relationship Id="rId6" Type="http://schemas.openxmlformats.org/officeDocument/2006/relationships/slide" Target="slide22.xml"/><Relationship Id="rId11" Type="http://schemas.openxmlformats.org/officeDocument/2006/relationships/image" Target="../media/image76.emf"/><Relationship Id="rId5" Type="http://schemas.openxmlformats.org/officeDocument/2006/relationships/image" Target="../media/image73.emf"/><Relationship Id="rId15" Type="http://schemas.openxmlformats.org/officeDocument/2006/relationships/image" Target="../media/image78.emf"/><Relationship Id="rId10" Type="http://schemas.openxmlformats.org/officeDocument/2006/relationships/slide" Target="slide42.xml"/><Relationship Id="rId4" Type="http://schemas.openxmlformats.org/officeDocument/2006/relationships/slide" Target="slide9.xml"/><Relationship Id="rId9" Type="http://schemas.openxmlformats.org/officeDocument/2006/relationships/image" Target="../media/image75.emf"/><Relationship Id="rId14" Type="http://schemas.openxmlformats.org/officeDocument/2006/relationships/slide" Target="slide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slide" Target="slide55.xml"/><Relationship Id="rId5" Type="http://schemas.openxmlformats.org/officeDocument/2006/relationships/image" Target="../media/image7.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Sebastian Kozerke</a:t>
            </a:r>
          </a:p>
          <a:p>
            <a:r>
              <a:rPr lang="en-GB" dirty="0"/>
              <a:t>Institute for Biomedical Engineering, University and ETH Zurich, Switzerland</a:t>
            </a:r>
          </a:p>
        </p:txBody>
      </p:sp>
      <p:sp>
        <p:nvSpPr>
          <p:cNvPr id="18" name="Titel 17"/>
          <p:cNvSpPr>
            <a:spLocks noGrp="1"/>
          </p:cNvSpPr>
          <p:nvPr>
            <p:ph type="ctrTitle"/>
          </p:nvPr>
        </p:nvSpPr>
        <p:spPr>
          <a:solidFill>
            <a:srgbClr val="1269B0"/>
          </a:solidFill>
        </p:spPr>
        <p:txBody>
          <a:bodyPr/>
          <a:lstStyle/>
          <a:p>
            <a:r>
              <a:rPr lang="en-US" sz="4000" dirty="0">
                <a:latin typeface="Calibri"/>
                <a:cs typeface="Calibri"/>
              </a:rPr>
              <a:t>Biomedical Imaging</a:t>
            </a:r>
            <a:br>
              <a:rPr lang="en-US" sz="3400" dirty="0">
                <a:latin typeface="Calibri"/>
                <a:cs typeface="Calibri"/>
              </a:rPr>
            </a:br>
            <a:r>
              <a:rPr lang="en-US" sz="3000" b="0" dirty="0">
                <a:latin typeface="Calibri"/>
                <a:cs typeface="Calibri"/>
              </a:rPr>
              <a:t>X-Ray Imaging (II)</a:t>
            </a:r>
            <a:endParaRPr lang="en-GB" sz="3000" b="0" dirty="0"/>
          </a:p>
        </p:txBody>
      </p:sp>
    </p:spTree>
    <p:extLst>
      <p:ext uri="{BB962C8B-B14F-4D97-AF65-F5344CB8AC3E}">
        <p14:creationId xmlns:p14="http://schemas.microsoft.com/office/powerpoint/2010/main" val="16619900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2"/>
          <p:cNvSpPr>
            <a:spLocks noChangeArrowheads="1"/>
          </p:cNvSpPr>
          <p:nvPr/>
        </p:nvSpPr>
        <p:spPr bwMode="auto">
          <a:xfrm>
            <a:off x="2908300" y="5186363"/>
            <a:ext cx="3392488" cy="403225"/>
          </a:xfrm>
          <a:prstGeom prst="cube">
            <a:avLst>
              <a:gd name="adj" fmla="val 74889"/>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66563" name="AutoShape 3"/>
          <p:cNvSpPr>
            <a:spLocks noChangeArrowheads="1"/>
          </p:cNvSpPr>
          <p:nvPr/>
        </p:nvSpPr>
        <p:spPr bwMode="auto">
          <a:xfrm>
            <a:off x="2874963" y="4859338"/>
            <a:ext cx="3392487" cy="403225"/>
          </a:xfrm>
          <a:prstGeom prst="cube">
            <a:avLst>
              <a:gd name="adj" fmla="val 74889"/>
            </a:avLst>
          </a:prstGeom>
          <a:solidFill>
            <a:srgbClr val="292929"/>
          </a:solidFill>
          <a:ln w="9525">
            <a:solidFill>
              <a:schemeClr val="tx1"/>
            </a:solidFill>
            <a:miter lim="800000"/>
            <a:headEnd/>
            <a:tailEnd/>
          </a:ln>
        </p:spPr>
        <p:txBody>
          <a:bodyPr wrap="none" anchor="ctr"/>
          <a:lstStyle/>
          <a:p>
            <a:endParaRPr lang="en-US">
              <a:latin typeface="Calibri"/>
              <a:cs typeface="Calibri"/>
            </a:endParaRPr>
          </a:p>
        </p:txBody>
      </p:sp>
      <p:sp>
        <p:nvSpPr>
          <p:cNvPr id="66564" name="Rectangle 4"/>
          <p:cNvSpPr>
            <a:spLocks noGrp="1" noChangeArrowheads="1"/>
          </p:cNvSpPr>
          <p:nvPr>
            <p:ph type="title"/>
          </p:nvPr>
        </p:nvSpPr>
        <p:spPr/>
        <p:txBody>
          <a:bodyPr/>
          <a:lstStyle/>
          <a:p>
            <a:pPr eaLnBrk="1" hangingPunct="1"/>
            <a:r>
              <a:rPr lang="en-US">
                <a:latin typeface="Calibri"/>
                <a:cs typeface="Calibri"/>
              </a:rPr>
              <a:t>Projection imaging – Anti scatter grids</a:t>
            </a:r>
          </a:p>
        </p:txBody>
      </p:sp>
      <p:sp>
        <p:nvSpPr>
          <p:cNvPr id="66565" name="AutoShape 5"/>
          <p:cNvSpPr>
            <a:spLocks noChangeArrowheads="1"/>
          </p:cNvSpPr>
          <p:nvPr/>
        </p:nvSpPr>
        <p:spPr bwMode="auto">
          <a:xfrm>
            <a:off x="2874963" y="4510088"/>
            <a:ext cx="3392487" cy="647700"/>
          </a:xfrm>
          <a:prstGeom prst="cube">
            <a:avLst>
              <a:gd name="adj" fmla="val 43940"/>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66566" name="Text Box 6"/>
          <p:cNvSpPr txBox="1">
            <a:spLocks noChangeArrowheads="1"/>
          </p:cNvSpPr>
          <p:nvPr/>
        </p:nvSpPr>
        <p:spPr bwMode="auto">
          <a:xfrm>
            <a:off x="625475" y="1049338"/>
            <a:ext cx="3470421" cy="461665"/>
          </a:xfrm>
          <a:prstGeom prst="rect">
            <a:avLst/>
          </a:prstGeom>
          <a:noFill/>
          <a:ln w="9525">
            <a:noFill/>
            <a:miter lim="800000"/>
            <a:headEnd/>
            <a:tailEnd/>
          </a:ln>
        </p:spPr>
        <p:txBody>
          <a:bodyPr wrap="none">
            <a:spAutoFit/>
          </a:bodyPr>
          <a:lstStyle/>
          <a:p>
            <a:r>
              <a:rPr lang="en-US" sz="2400" baseline="0">
                <a:latin typeface="Calibri"/>
                <a:cs typeface="Calibri"/>
              </a:rPr>
              <a:t>Film with anti-scatter grid</a:t>
            </a:r>
            <a:endParaRPr lang="en-US" sz="2400" baseline="0">
              <a:latin typeface="Calibri"/>
              <a:cs typeface="Calibri"/>
              <a:sym typeface="Symbol" pitchFamily="18" charset="2"/>
            </a:endParaRPr>
          </a:p>
        </p:txBody>
      </p:sp>
      <p:sp>
        <p:nvSpPr>
          <p:cNvPr id="66567" name="AutoShape 7"/>
          <p:cNvSpPr>
            <a:spLocks noChangeArrowheads="1"/>
          </p:cNvSpPr>
          <p:nvPr/>
        </p:nvSpPr>
        <p:spPr bwMode="auto">
          <a:xfrm>
            <a:off x="2874963" y="4394200"/>
            <a:ext cx="3392487" cy="403225"/>
          </a:xfrm>
          <a:prstGeom prst="cube">
            <a:avLst>
              <a:gd name="adj" fmla="val 74889"/>
            </a:avLst>
          </a:prstGeom>
          <a:solidFill>
            <a:srgbClr val="292929"/>
          </a:solidFill>
          <a:ln w="9525">
            <a:solidFill>
              <a:schemeClr val="tx1"/>
            </a:solidFill>
            <a:miter lim="800000"/>
            <a:headEnd/>
            <a:tailEnd/>
          </a:ln>
        </p:spPr>
        <p:txBody>
          <a:bodyPr wrap="none" anchor="ctr"/>
          <a:lstStyle/>
          <a:p>
            <a:endParaRPr lang="en-US">
              <a:latin typeface="Calibri"/>
              <a:cs typeface="Calibri"/>
            </a:endParaRPr>
          </a:p>
        </p:txBody>
      </p:sp>
      <p:sp>
        <p:nvSpPr>
          <p:cNvPr id="66568" name="AutoShape 13"/>
          <p:cNvSpPr>
            <a:spLocks noChangeArrowheads="1"/>
          </p:cNvSpPr>
          <p:nvPr/>
        </p:nvSpPr>
        <p:spPr bwMode="auto">
          <a:xfrm>
            <a:off x="2916238" y="3962400"/>
            <a:ext cx="3392487" cy="403225"/>
          </a:xfrm>
          <a:prstGeom prst="cube">
            <a:avLst>
              <a:gd name="adj" fmla="val 74889"/>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66569" name="Line 18"/>
          <p:cNvSpPr>
            <a:spLocks noChangeShapeType="1"/>
          </p:cNvSpPr>
          <p:nvPr/>
        </p:nvSpPr>
        <p:spPr bwMode="auto">
          <a:xfrm flipH="1">
            <a:off x="3132138" y="1700213"/>
            <a:ext cx="1368425" cy="244951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6570" name="Oval 24"/>
          <p:cNvSpPr>
            <a:spLocks noChangeArrowheads="1"/>
          </p:cNvSpPr>
          <p:nvPr/>
        </p:nvSpPr>
        <p:spPr bwMode="auto">
          <a:xfrm>
            <a:off x="3563938" y="3213100"/>
            <a:ext cx="1871662" cy="865188"/>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grpSp>
        <p:nvGrpSpPr>
          <p:cNvPr id="66571" name="Group 23"/>
          <p:cNvGrpSpPr>
            <a:grpSpLocks/>
          </p:cNvGrpSpPr>
          <p:nvPr/>
        </p:nvGrpSpPr>
        <p:grpSpPr bwMode="auto">
          <a:xfrm flipH="1">
            <a:off x="4500563" y="1700213"/>
            <a:ext cx="1368425" cy="2449512"/>
            <a:chOff x="2109" y="1207"/>
            <a:chExt cx="862" cy="1543"/>
          </a:xfrm>
        </p:grpSpPr>
        <p:sp>
          <p:nvSpPr>
            <p:cNvPr id="66583" name="Line 21"/>
            <p:cNvSpPr>
              <a:spLocks noChangeShapeType="1"/>
            </p:cNvSpPr>
            <p:nvPr/>
          </p:nvSpPr>
          <p:spPr bwMode="auto">
            <a:xfrm flipH="1">
              <a:off x="2109" y="1207"/>
              <a:ext cx="862" cy="1543"/>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6584" name="Line 22"/>
            <p:cNvSpPr>
              <a:spLocks noChangeShapeType="1"/>
            </p:cNvSpPr>
            <p:nvPr/>
          </p:nvSpPr>
          <p:spPr bwMode="auto">
            <a:xfrm flipH="1">
              <a:off x="2517" y="1207"/>
              <a:ext cx="454" cy="1543"/>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grpSp>
      <p:sp>
        <p:nvSpPr>
          <p:cNvPr id="66572" name="Line 19"/>
          <p:cNvSpPr>
            <a:spLocks noChangeShapeType="1"/>
          </p:cNvSpPr>
          <p:nvPr/>
        </p:nvSpPr>
        <p:spPr bwMode="auto">
          <a:xfrm flipH="1">
            <a:off x="3779838" y="1700213"/>
            <a:ext cx="720725" cy="244951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6573" name="Line 20"/>
          <p:cNvSpPr>
            <a:spLocks noChangeShapeType="1"/>
          </p:cNvSpPr>
          <p:nvPr/>
        </p:nvSpPr>
        <p:spPr bwMode="auto">
          <a:xfrm flipH="1">
            <a:off x="4500563" y="1700213"/>
            <a:ext cx="0" cy="244951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grpSp>
        <p:nvGrpSpPr>
          <p:cNvPr id="66574" name="Group 29"/>
          <p:cNvGrpSpPr>
            <a:grpSpLocks/>
          </p:cNvGrpSpPr>
          <p:nvPr/>
        </p:nvGrpSpPr>
        <p:grpSpPr bwMode="auto">
          <a:xfrm>
            <a:off x="2987675" y="3573463"/>
            <a:ext cx="1225550" cy="503237"/>
            <a:chOff x="1882" y="2251"/>
            <a:chExt cx="772" cy="317"/>
          </a:xfrm>
        </p:grpSpPr>
        <p:sp>
          <p:nvSpPr>
            <p:cNvPr id="66580" name="Line 26"/>
            <p:cNvSpPr>
              <a:spLocks noChangeShapeType="1"/>
            </p:cNvSpPr>
            <p:nvPr/>
          </p:nvSpPr>
          <p:spPr bwMode="auto">
            <a:xfrm flipH="1">
              <a:off x="2246" y="2251"/>
              <a:ext cx="90" cy="317"/>
            </a:xfrm>
            <a:prstGeom prst="line">
              <a:avLst/>
            </a:prstGeom>
            <a:noFill/>
            <a:ln w="76200">
              <a:solidFill>
                <a:srgbClr val="CC0000"/>
              </a:solidFill>
              <a:round/>
              <a:headEnd/>
              <a:tailEnd/>
            </a:ln>
          </p:spPr>
          <p:txBody>
            <a:bodyPr/>
            <a:lstStyle/>
            <a:p>
              <a:endParaRPr lang="en-US">
                <a:latin typeface="Calibri"/>
                <a:cs typeface="Calibri"/>
              </a:endParaRPr>
            </a:p>
          </p:txBody>
        </p:sp>
        <p:sp>
          <p:nvSpPr>
            <p:cNvPr id="66581" name="Line 27"/>
            <p:cNvSpPr>
              <a:spLocks noChangeShapeType="1"/>
            </p:cNvSpPr>
            <p:nvPr/>
          </p:nvSpPr>
          <p:spPr bwMode="auto">
            <a:xfrm flipH="1">
              <a:off x="2608" y="2251"/>
              <a:ext cx="46" cy="317"/>
            </a:xfrm>
            <a:prstGeom prst="line">
              <a:avLst/>
            </a:prstGeom>
            <a:noFill/>
            <a:ln w="76200">
              <a:solidFill>
                <a:srgbClr val="CC0000"/>
              </a:solidFill>
              <a:round/>
              <a:headEnd/>
              <a:tailEnd/>
            </a:ln>
          </p:spPr>
          <p:txBody>
            <a:bodyPr/>
            <a:lstStyle/>
            <a:p>
              <a:endParaRPr lang="en-US">
                <a:latin typeface="Calibri"/>
                <a:cs typeface="Calibri"/>
              </a:endParaRPr>
            </a:p>
          </p:txBody>
        </p:sp>
        <p:sp>
          <p:nvSpPr>
            <p:cNvPr id="66582" name="Line 28"/>
            <p:cNvSpPr>
              <a:spLocks noChangeShapeType="1"/>
            </p:cNvSpPr>
            <p:nvPr/>
          </p:nvSpPr>
          <p:spPr bwMode="auto">
            <a:xfrm flipH="1">
              <a:off x="1882" y="2251"/>
              <a:ext cx="136" cy="317"/>
            </a:xfrm>
            <a:prstGeom prst="line">
              <a:avLst/>
            </a:prstGeom>
            <a:noFill/>
            <a:ln w="76200">
              <a:solidFill>
                <a:srgbClr val="CC0000"/>
              </a:solidFill>
              <a:round/>
              <a:headEnd/>
              <a:tailEnd/>
            </a:ln>
          </p:spPr>
          <p:txBody>
            <a:bodyPr/>
            <a:lstStyle/>
            <a:p>
              <a:endParaRPr lang="en-US">
                <a:latin typeface="Calibri"/>
                <a:cs typeface="Calibri"/>
              </a:endParaRPr>
            </a:p>
          </p:txBody>
        </p:sp>
      </p:grpSp>
      <p:grpSp>
        <p:nvGrpSpPr>
          <p:cNvPr id="66575" name="Group 30"/>
          <p:cNvGrpSpPr>
            <a:grpSpLocks/>
          </p:cNvGrpSpPr>
          <p:nvPr/>
        </p:nvGrpSpPr>
        <p:grpSpPr bwMode="auto">
          <a:xfrm flipH="1">
            <a:off x="4786313" y="3573463"/>
            <a:ext cx="1225550" cy="503237"/>
            <a:chOff x="1882" y="2251"/>
            <a:chExt cx="772" cy="317"/>
          </a:xfrm>
        </p:grpSpPr>
        <p:sp>
          <p:nvSpPr>
            <p:cNvPr id="66577" name="Line 31"/>
            <p:cNvSpPr>
              <a:spLocks noChangeShapeType="1"/>
            </p:cNvSpPr>
            <p:nvPr/>
          </p:nvSpPr>
          <p:spPr bwMode="auto">
            <a:xfrm flipH="1">
              <a:off x="2246" y="2251"/>
              <a:ext cx="90" cy="317"/>
            </a:xfrm>
            <a:prstGeom prst="line">
              <a:avLst/>
            </a:prstGeom>
            <a:noFill/>
            <a:ln w="76200">
              <a:solidFill>
                <a:srgbClr val="CC0000"/>
              </a:solidFill>
              <a:round/>
              <a:headEnd/>
              <a:tailEnd/>
            </a:ln>
          </p:spPr>
          <p:txBody>
            <a:bodyPr/>
            <a:lstStyle/>
            <a:p>
              <a:endParaRPr lang="en-US">
                <a:latin typeface="Calibri"/>
                <a:cs typeface="Calibri"/>
              </a:endParaRPr>
            </a:p>
          </p:txBody>
        </p:sp>
        <p:sp>
          <p:nvSpPr>
            <p:cNvPr id="66578" name="Line 32"/>
            <p:cNvSpPr>
              <a:spLocks noChangeShapeType="1"/>
            </p:cNvSpPr>
            <p:nvPr/>
          </p:nvSpPr>
          <p:spPr bwMode="auto">
            <a:xfrm flipH="1">
              <a:off x="2608" y="2251"/>
              <a:ext cx="46" cy="317"/>
            </a:xfrm>
            <a:prstGeom prst="line">
              <a:avLst/>
            </a:prstGeom>
            <a:noFill/>
            <a:ln w="76200">
              <a:solidFill>
                <a:srgbClr val="CC0000"/>
              </a:solidFill>
              <a:round/>
              <a:headEnd/>
              <a:tailEnd/>
            </a:ln>
          </p:spPr>
          <p:txBody>
            <a:bodyPr/>
            <a:lstStyle/>
            <a:p>
              <a:endParaRPr lang="en-US">
                <a:latin typeface="Calibri"/>
                <a:cs typeface="Calibri"/>
              </a:endParaRPr>
            </a:p>
          </p:txBody>
        </p:sp>
        <p:sp>
          <p:nvSpPr>
            <p:cNvPr id="66579" name="Line 33"/>
            <p:cNvSpPr>
              <a:spLocks noChangeShapeType="1"/>
            </p:cNvSpPr>
            <p:nvPr/>
          </p:nvSpPr>
          <p:spPr bwMode="auto">
            <a:xfrm flipH="1">
              <a:off x="1882" y="2251"/>
              <a:ext cx="136" cy="317"/>
            </a:xfrm>
            <a:prstGeom prst="line">
              <a:avLst/>
            </a:prstGeom>
            <a:noFill/>
            <a:ln w="76200">
              <a:solidFill>
                <a:srgbClr val="CC0000"/>
              </a:solidFill>
              <a:round/>
              <a:headEnd/>
              <a:tailEnd/>
            </a:ln>
          </p:spPr>
          <p:txBody>
            <a:bodyPr/>
            <a:lstStyle/>
            <a:p>
              <a:endParaRPr lang="en-US">
                <a:latin typeface="Calibri"/>
                <a:cs typeface="Calibri"/>
              </a:endParaRPr>
            </a:p>
          </p:txBody>
        </p:sp>
      </p:grpSp>
      <p:sp>
        <p:nvSpPr>
          <p:cNvPr id="66576" name="Text Box 34"/>
          <p:cNvSpPr txBox="1">
            <a:spLocks noChangeArrowheads="1"/>
          </p:cNvSpPr>
          <p:nvPr/>
        </p:nvSpPr>
        <p:spPr bwMode="auto">
          <a:xfrm>
            <a:off x="6300788" y="3573463"/>
            <a:ext cx="1660525" cy="396875"/>
          </a:xfrm>
          <a:prstGeom prst="rect">
            <a:avLst/>
          </a:prstGeom>
          <a:noFill/>
          <a:ln w="9525">
            <a:noFill/>
            <a:miter lim="800000"/>
            <a:headEnd/>
            <a:tailEnd/>
          </a:ln>
        </p:spPr>
        <p:txBody>
          <a:bodyPr wrap="none">
            <a:spAutoFit/>
          </a:bodyPr>
          <a:lstStyle/>
          <a:p>
            <a:r>
              <a:rPr lang="en-US" baseline="0">
                <a:solidFill>
                  <a:srgbClr val="CC0000"/>
                </a:solidFill>
                <a:latin typeface="Calibri"/>
                <a:cs typeface="Calibri"/>
              </a:rPr>
              <a:t>lead lamellae</a:t>
            </a:r>
            <a:endParaRPr lang="en-US">
              <a:solidFill>
                <a:srgbClr val="CC0000"/>
              </a:solidFill>
              <a:latin typeface="Calibri"/>
              <a:cs typeface="Calibri"/>
              <a:sym typeface="Symbol" pitchFamily="18" charset="2"/>
            </a:endParaRPr>
          </a:p>
        </p:txBody>
      </p:sp>
      <p:sp>
        <p:nvSpPr>
          <p:cNvPr id="2" name="Slide Number Placeholder 1">
            <a:extLst>
              <a:ext uri="{FF2B5EF4-FFF2-40B4-BE49-F238E27FC236}">
                <a16:creationId xmlns:a16="http://schemas.microsoft.com/office/drawing/2014/main" id="{833F649B-1A00-194D-93AD-30FD57859D2E}"/>
              </a:ext>
            </a:extLst>
          </p:cNvPr>
          <p:cNvSpPr>
            <a:spLocks noGrp="1"/>
          </p:cNvSpPr>
          <p:nvPr>
            <p:ph type="sldNum" sz="quarter" idx="4"/>
          </p:nvPr>
        </p:nvSpPr>
        <p:spPr/>
        <p:txBody>
          <a:bodyPr/>
          <a:lstStyle/>
          <a:p>
            <a:fld id="{79594931-7310-8546-9CE2-0B8C244628BE}" type="slidenum">
              <a:rPr lang="en-US" smtClean="0"/>
              <a:pPr/>
              <a:t>10</a:t>
            </a:fld>
            <a:endParaRPr lang="en-US"/>
          </a:p>
        </p:txBody>
      </p:sp>
    </p:spTree>
    <p:extLst>
      <p:ext uri="{BB962C8B-B14F-4D97-AF65-F5344CB8AC3E}">
        <p14:creationId xmlns:p14="http://schemas.microsoft.com/office/powerpoint/2010/main" val="210646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2"/>
          <p:cNvSpPr>
            <a:spLocks noChangeArrowheads="1"/>
          </p:cNvSpPr>
          <p:nvPr/>
        </p:nvSpPr>
        <p:spPr bwMode="auto">
          <a:xfrm>
            <a:off x="3419475" y="4897438"/>
            <a:ext cx="2233613" cy="403225"/>
          </a:xfrm>
          <a:prstGeom prst="cube">
            <a:avLst>
              <a:gd name="adj" fmla="val 74889"/>
            </a:avLst>
          </a:prstGeom>
          <a:solidFill>
            <a:srgbClr val="FF9933"/>
          </a:solidFill>
          <a:ln w="9525">
            <a:solidFill>
              <a:schemeClr val="tx1"/>
            </a:solidFill>
            <a:miter lim="800000"/>
            <a:headEnd/>
            <a:tailEnd/>
          </a:ln>
        </p:spPr>
        <p:txBody>
          <a:bodyPr wrap="none" anchor="ctr"/>
          <a:lstStyle/>
          <a:p>
            <a:endParaRPr lang="en-US">
              <a:latin typeface="Calibri"/>
              <a:cs typeface="Calibri"/>
            </a:endParaRPr>
          </a:p>
        </p:txBody>
      </p:sp>
      <p:sp>
        <p:nvSpPr>
          <p:cNvPr id="67587" name="Rectangle 4"/>
          <p:cNvSpPr>
            <a:spLocks noGrp="1" noChangeArrowheads="1"/>
          </p:cNvSpPr>
          <p:nvPr>
            <p:ph type="title"/>
          </p:nvPr>
        </p:nvSpPr>
        <p:spPr/>
        <p:txBody>
          <a:bodyPr/>
          <a:lstStyle/>
          <a:p>
            <a:pPr eaLnBrk="1" hangingPunct="1"/>
            <a:r>
              <a:rPr lang="en-US">
                <a:latin typeface="Calibri"/>
                <a:cs typeface="Calibri"/>
              </a:rPr>
              <a:t>Projection imaging – Image intensifier</a:t>
            </a:r>
          </a:p>
        </p:txBody>
      </p:sp>
      <p:sp>
        <p:nvSpPr>
          <p:cNvPr id="67588" name="AutoShape 8"/>
          <p:cNvSpPr>
            <a:spLocks noChangeArrowheads="1"/>
          </p:cNvSpPr>
          <p:nvPr/>
        </p:nvSpPr>
        <p:spPr bwMode="auto">
          <a:xfrm>
            <a:off x="2916238" y="3673475"/>
            <a:ext cx="3392487" cy="403225"/>
          </a:xfrm>
          <a:prstGeom prst="cube">
            <a:avLst>
              <a:gd name="adj" fmla="val 74889"/>
            </a:avLst>
          </a:prstGeom>
          <a:solidFill>
            <a:srgbClr val="CC0000"/>
          </a:solidFill>
          <a:ln w="9525">
            <a:solidFill>
              <a:schemeClr val="tx1"/>
            </a:solidFill>
            <a:miter lim="800000"/>
            <a:headEnd/>
            <a:tailEnd/>
          </a:ln>
        </p:spPr>
        <p:txBody>
          <a:bodyPr wrap="none" anchor="ctr"/>
          <a:lstStyle/>
          <a:p>
            <a:endParaRPr lang="en-US">
              <a:latin typeface="Calibri"/>
              <a:cs typeface="Calibri"/>
            </a:endParaRPr>
          </a:p>
        </p:txBody>
      </p:sp>
      <p:sp>
        <p:nvSpPr>
          <p:cNvPr id="67589" name="Line 9"/>
          <p:cNvSpPr>
            <a:spLocks noChangeShapeType="1"/>
          </p:cNvSpPr>
          <p:nvPr/>
        </p:nvSpPr>
        <p:spPr bwMode="auto">
          <a:xfrm flipH="1">
            <a:off x="3132138" y="1411288"/>
            <a:ext cx="1368425" cy="244951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7590" name="Oval 10"/>
          <p:cNvSpPr>
            <a:spLocks noChangeArrowheads="1"/>
          </p:cNvSpPr>
          <p:nvPr/>
        </p:nvSpPr>
        <p:spPr bwMode="auto">
          <a:xfrm>
            <a:off x="3563938" y="2924175"/>
            <a:ext cx="1871662" cy="865188"/>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grpSp>
        <p:nvGrpSpPr>
          <p:cNvPr id="67591" name="Group 11"/>
          <p:cNvGrpSpPr>
            <a:grpSpLocks/>
          </p:cNvGrpSpPr>
          <p:nvPr/>
        </p:nvGrpSpPr>
        <p:grpSpPr bwMode="auto">
          <a:xfrm flipH="1">
            <a:off x="4500563" y="1411288"/>
            <a:ext cx="1368425" cy="2449512"/>
            <a:chOff x="2109" y="1207"/>
            <a:chExt cx="862" cy="1543"/>
          </a:xfrm>
        </p:grpSpPr>
        <p:sp>
          <p:nvSpPr>
            <p:cNvPr id="67612" name="Line 12"/>
            <p:cNvSpPr>
              <a:spLocks noChangeShapeType="1"/>
            </p:cNvSpPr>
            <p:nvPr/>
          </p:nvSpPr>
          <p:spPr bwMode="auto">
            <a:xfrm flipH="1">
              <a:off x="2109" y="1207"/>
              <a:ext cx="862" cy="1543"/>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7613" name="Line 13"/>
            <p:cNvSpPr>
              <a:spLocks noChangeShapeType="1"/>
            </p:cNvSpPr>
            <p:nvPr/>
          </p:nvSpPr>
          <p:spPr bwMode="auto">
            <a:xfrm flipH="1">
              <a:off x="2517" y="1207"/>
              <a:ext cx="454" cy="1543"/>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grpSp>
      <p:sp>
        <p:nvSpPr>
          <p:cNvPr id="67592" name="Line 14"/>
          <p:cNvSpPr>
            <a:spLocks noChangeShapeType="1"/>
          </p:cNvSpPr>
          <p:nvPr/>
        </p:nvSpPr>
        <p:spPr bwMode="auto">
          <a:xfrm flipH="1">
            <a:off x="3779838" y="1411288"/>
            <a:ext cx="720725" cy="244951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7593" name="Line 15"/>
          <p:cNvSpPr>
            <a:spLocks noChangeShapeType="1"/>
          </p:cNvSpPr>
          <p:nvPr/>
        </p:nvSpPr>
        <p:spPr bwMode="auto">
          <a:xfrm flipH="1">
            <a:off x="4500563" y="1411288"/>
            <a:ext cx="0" cy="244951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7594" name="Line 27"/>
          <p:cNvSpPr>
            <a:spLocks noChangeShapeType="1"/>
          </p:cNvSpPr>
          <p:nvPr/>
        </p:nvSpPr>
        <p:spPr bwMode="auto">
          <a:xfrm>
            <a:off x="4500563" y="4148138"/>
            <a:ext cx="0" cy="863600"/>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grpSp>
        <p:nvGrpSpPr>
          <p:cNvPr id="67595" name="Group 29"/>
          <p:cNvGrpSpPr>
            <a:grpSpLocks/>
          </p:cNvGrpSpPr>
          <p:nvPr/>
        </p:nvGrpSpPr>
        <p:grpSpPr bwMode="auto">
          <a:xfrm>
            <a:off x="3059113" y="4148138"/>
            <a:ext cx="1225550" cy="863600"/>
            <a:chOff x="1927" y="2795"/>
            <a:chExt cx="772" cy="544"/>
          </a:xfrm>
        </p:grpSpPr>
        <p:sp>
          <p:nvSpPr>
            <p:cNvPr id="67610" name="Line 26"/>
            <p:cNvSpPr>
              <a:spLocks noChangeShapeType="1"/>
            </p:cNvSpPr>
            <p:nvPr/>
          </p:nvSpPr>
          <p:spPr bwMode="auto">
            <a:xfrm>
              <a:off x="1927" y="2795"/>
              <a:ext cx="635" cy="544"/>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sp>
          <p:nvSpPr>
            <p:cNvPr id="67611" name="Line 28"/>
            <p:cNvSpPr>
              <a:spLocks noChangeShapeType="1"/>
            </p:cNvSpPr>
            <p:nvPr/>
          </p:nvSpPr>
          <p:spPr bwMode="auto">
            <a:xfrm>
              <a:off x="2381" y="2795"/>
              <a:ext cx="318" cy="544"/>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grpSp>
      <p:grpSp>
        <p:nvGrpSpPr>
          <p:cNvPr id="67596" name="Group 30"/>
          <p:cNvGrpSpPr>
            <a:grpSpLocks/>
          </p:cNvGrpSpPr>
          <p:nvPr/>
        </p:nvGrpSpPr>
        <p:grpSpPr bwMode="auto">
          <a:xfrm flipH="1">
            <a:off x="4714875" y="4148138"/>
            <a:ext cx="1225550" cy="863600"/>
            <a:chOff x="1927" y="2795"/>
            <a:chExt cx="772" cy="544"/>
          </a:xfrm>
        </p:grpSpPr>
        <p:sp>
          <p:nvSpPr>
            <p:cNvPr id="67608" name="Line 31"/>
            <p:cNvSpPr>
              <a:spLocks noChangeShapeType="1"/>
            </p:cNvSpPr>
            <p:nvPr/>
          </p:nvSpPr>
          <p:spPr bwMode="auto">
            <a:xfrm>
              <a:off x="1927" y="2795"/>
              <a:ext cx="635" cy="544"/>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sp>
          <p:nvSpPr>
            <p:cNvPr id="67609" name="Line 32"/>
            <p:cNvSpPr>
              <a:spLocks noChangeShapeType="1"/>
            </p:cNvSpPr>
            <p:nvPr/>
          </p:nvSpPr>
          <p:spPr bwMode="auto">
            <a:xfrm>
              <a:off x="2381" y="2795"/>
              <a:ext cx="318" cy="544"/>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grpSp>
      <p:sp>
        <p:nvSpPr>
          <p:cNvPr id="67597" name="Text Box 33"/>
          <p:cNvSpPr txBox="1">
            <a:spLocks noChangeArrowheads="1"/>
          </p:cNvSpPr>
          <p:nvPr/>
        </p:nvSpPr>
        <p:spPr bwMode="auto">
          <a:xfrm>
            <a:off x="755650" y="3500438"/>
            <a:ext cx="2281238" cy="641350"/>
          </a:xfrm>
          <a:prstGeom prst="rect">
            <a:avLst/>
          </a:prstGeom>
          <a:noFill/>
          <a:ln w="9525">
            <a:noFill/>
            <a:miter lim="800000"/>
            <a:headEnd/>
            <a:tailEnd/>
          </a:ln>
        </p:spPr>
        <p:txBody>
          <a:bodyPr>
            <a:spAutoFit/>
          </a:bodyPr>
          <a:lstStyle/>
          <a:p>
            <a:r>
              <a:rPr lang="en-US" sz="1800" baseline="0">
                <a:solidFill>
                  <a:srgbClr val="CC0000"/>
                </a:solidFill>
                <a:latin typeface="Calibri"/>
                <a:cs typeface="Calibri"/>
              </a:rPr>
              <a:t>scintillating screen + </a:t>
            </a:r>
            <a:br>
              <a:rPr lang="en-US" sz="1800" baseline="0">
                <a:solidFill>
                  <a:srgbClr val="CC0000"/>
                </a:solidFill>
                <a:latin typeface="Calibri"/>
                <a:cs typeface="Calibri"/>
              </a:rPr>
            </a:br>
            <a:r>
              <a:rPr lang="en-US" sz="1800" baseline="0">
                <a:solidFill>
                  <a:srgbClr val="CC0000"/>
                </a:solidFill>
                <a:latin typeface="Calibri"/>
                <a:cs typeface="Calibri"/>
              </a:rPr>
              <a:t>photocathode</a:t>
            </a:r>
            <a:endParaRPr lang="en-US" sz="1800">
              <a:solidFill>
                <a:srgbClr val="CC0000"/>
              </a:solidFill>
              <a:latin typeface="Calibri"/>
              <a:cs typeface="Calibri"/>
              <a:sym typeface="Symbol" pitchFamily="18" charset="2"/>
            </a:endParaRPr>
          </a:p>
        </p:txBody>
      </p:sp>
      <p:sp>
        <p:nvSpPr>
          <p:cNvPr id="67598" name="Oval 35"/>
          <p:cNvSpPr>
            <a:spLocks noChangeArrowheads="1"/>
          </p:cNvSpPr>
          <p:nvPr/>
        </p:nvSpPr>
        <p:spPr bwMode="auto">
          <a:xfrm>
            <a:off x="3276600"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dirty="0">
                <a:solidFill>
                  <a:schemeClr val="tx1"/>
                </a:solidFill>
                <a:latin typeface="Calibri"/>
                <a:cs typeface="Calibri"/>
              </a:rPr>
              <a:t>e</a:t>
            </a:r>
            <a:r>
              <a:rPr lang="en-US" sz="1800" baseline="30000" dirty="0">
                <a:solidFill>
                  <a:schemeClr val="tx1"/>
                </a:solidFill>
                <a:latin typeface="Calibri"/>
                <a:cs typeface="Calibri"/>
              </a:rPr>
              <a:t>-</a:t>
            </a:r>
          </a:p>
        </p:txBody>
      </p:sp>
      <p:sp>
        <p:nvSpPr>
          <p:cNvPr id="67599" name="Oval 36"/>
          <p:cNvSpPr>
            <a:spLocks noChangeArrowheads="1"/>
          </p:cNvSpPr>
          <p:nvPr/>
        </p:nvSpPr>
        <p:spPr bwMode="auto">
          <a:xfrm>
            <a:off x="3797300"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dirty="0">
                <a:solidFill>
                  <a:schemeClr val="tx1"/>
                </a:solidFill>
                <a:latin typeface="Calibri"/>
                <a:cs typeface="Calibri"/>
              </a:rPr>
              <a:t>e</a:t>
            </a:r>
            <a:r>
              <a:rPr lang="en-US" sz="1800" baseline="30000" dirty="0">
                <a:solidFill>
                  <a:schemeClr val="tx1"/>
                </a:solidFill>
                <a:latin typeface="Calibri"/>
                <a:cs typeface="Calibri"/>
              </a:rPr>
              <a:t>-</a:t>
            </a:r>
          </a:p>
        </p:txBody>
      </p:sp>
      <p:sp>
        <p:nvSpPr>
          <p:cNvPr id="67600" name="Oval 37"/>
          <p:cNvSpPr>
            <a:spLocks noChangeArrowheads="1"/>
          </p:cNvSpPr>
          <p:nvPr/>
        </p:nvSpPr>
        <p:spPr bwMode="auto">
          <a:xfrm>
            <a:off x="4356100"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dirty="0">
                <a:solidFill>
                  <a:schemeClr val="tx1"/>
                </a:solidFill>
                <a:latin typeface="Calibri"/>
                <a:cs typeface="Calibri"/>
              </a:rPr>
              <a:t>e</a:t>
            </a:r>
            <a:r>
              <a:rPr lang="en-US" sz="1800" baseline="30000" dirty="0">
                <a:solidFill>
                  <a:schemeClr val="tx1"/>
                </a:solidFill>
                <a:latin typeface="Calibri"/>
                <a:cs typeface="Calibri"/>
              </a:rPr>
              <a:t>-</a:t>
            </a:r>
          </a:p>
        </p:txBody>
      </p:sp>
      <p:sp>
        <p:nvSpPr>
          <p:cNvPr id="67601" name="Oval 38"/>
          <p:cNvSpPr>
            <a:spLocks noChangeArrowheads="1"/>
          </p:cNvSpPr>
          <p:nvPr/>
        </p:nvSpPr>
        <p:spPr bwMode="auto">
          <a:xfrm>
            <a:off x="4876800"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dirty="0">
                <a:solidFill>
                  <a:schemeClr val="tx1"/>
                </a:solidFill>
                <a:latin typeface="Calibri"/>
                <a:cs typeface="Calibri"/>
              </a:rPr>
              <a:t>e</a:t>
            </a:r>
            <a:r>
              <a:rPr lang="en-US" sz="1800" baseline="30000" dirty="0">
                <a:solidFill>
                  <a:schemeClr val="tx1"/>
                </a:solidFill>
                <a:latin typeface="Calibri"/>
                <a:cs typeface="Calibri"/>
              </a:rPr>
              <a:t>-</a:t>
            </a:r>
          </a:p>
        </p:txBody>
      </p:sp>
      <p:sp>
        <p:nvSpPr>
          <p:cNvPr id="67602" name="Oval 39"/>
          <p:cNvSpPr>
            <a:spLocks noChangeArrowheads="1"/>
          </p:cNvSpPr>
          <p:nvPr/>
        </p:nvSpPr>
        <p:spPr bwMode="auto">
          <a:xfrm>
            <a:off x="5381625"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dirty="0">
                <a:solidFill>
                  <a:schemeClr val="tx1"/>
                </a:solidFill>
                <a:latin typeface="Calibri"/>
                <a:cs typeface="Calibri"/>
              </a:rPr>
              <a:t>e</a:t>
            </a:r>
            <a:r>
              <a:rPr lang="en-US" sz="1800" baseline="30000" dirty="0">
                <a:solidFill>
                  <a:schemeClr val="tx1"/>
                </a:solidFill>
                <a:latin typeface="Calibri"/>
                <a:cs typeface="Calibri"/>
              </a:rPr>
              <a:t>-</a:t>
            </a:r>
          </a:p>
        </p:txBody>
      </p:sp>
      <p:sp>
        <p:nvSpPr>
          <p:cNvPr id="67603" name="Freeform 43"/>
          <p:cNvSpPr>
            <a:spLocks/>
          </p:cNvSpPr>
          <p:nvPr/>
        </p:nvSpPr>
        <p:spPr bwMode="auto">
          <a:xfrm flipH="1">
            <a:off x="5651500" y="3860800"/>
            <a:ext cx="1223963" cy="1295400"/>
          </a:xfrm>
          <a:custGeom>
            <a:avLst/>
            <a:gdLst>
              <a:gd name="T0" fmla="*/ 2147483647 w 771"/>
              <a:gd name="T1" fmla="*/ 0 h 726"/>
              <a:gd name="T2" fmla="*/ 0 w 771"/>
              <a:gd name="T3" fmla="*/ 0 h 726"/>
              <a:gd name="T4" fmla="*/ 0 w 771"/>
              <a:gd name="T5" fmla="*/ 2147483647 h 726"/>
              <a:gd name="T6" fmla="*/ 2147483647 w 771"/>
              <a:gd name="T7" fmla="*/ 2147483647 h 726"/>
              <a:gd name="T8" fmla="*/ 0 60000 65536"/>
              <a:gd name="T9" fmla="*/ 0 60000 65536"/>
              <a:gd name="T10" fmla="*/ 0 60000 65536"/>
              <a:gd name="T11" fmla="*/ 0 60000 65536"/>
              <a:gd name="T12" fmla="*/ 0 w 771"/>
              <a:gd name="T13" fmla="*/ 0 h 726"/>
              <a:gd name="T14" fmla="*/ 771 w 771"/>
              <a:gd name="T15" fmla="*/ 726 h 726"/>
            </a:gdLst>
            <a:ahLst/>
            <a:cxnLst>
              <a:cxn ang="T8">
                <a:pos x="T0" y="T1"/>
              </a:cxn>
              <a:cxn ang="T9">
                <a:pos x="T2" y="T3"/>
              </a:cxn>
              <a:cxn ang="T10">
                <a:pos x="T4" y="T5"/>
              </a:cxn>
              <a:cxn ang="T11">
                <a:pos x="T6" y="T7"/>
              </a:cxn>
            </a:cxnLst>
            <a:rect l="T12" t="T13" r="T14" b="T15"/>
            <a:pathLst>
              <a:path w="771" h="726">
                <a:moveTo>
                  <a:pt x="363" y="0"/>
                </a:moveTo>
                <a:lnTo>
                  <a:pt x="0" y="0"/>
                </a:lnTo>
                <a:lnTo>
                  <a:pt x="0" y="726"/>
                </a:lnTo>
                <a:lnTo>
                  <a:pt x="771" y="726"/>
                </a:lnTo>
              </a:path>
            </a:pathLst>
          </a:custGeom>
          <a:noFill/>
          <a:ln w="9525">
            <a:solidFill>
              <a:schemeClr val="tx1"/>
            </a:solidFill>
            <a:round/>
            <a:headEnd/>
            <a:tailEnd/>
          </a:ln>
        </p:spPr>
        <p:txBody>
          <a:bodyPr/>
          <a:lstStyle/>
          <a:p>
            <a:endParaRPr lang="en-US">
              <a:latin typeface="Calibri"/>
              <a:cs typeface="Calibri"/>
            </a:endParaRPr>
          </a:p>
        </p:txBody>
      </p:sp>
      <p:sp>
        <p:nvSpPr>
          <p:cNvPr id="67604" name="Text Box 44"/>
          <p:cNvSpPr txBox="1">
            <a:spLocks noChangeArrowheads="1"/>
          </p:cNvSpPr>
          <p:nvPr/>
        </p:nvSpPr>
        <p:spPr bwMode="auto">
          <a:xfrm>
            <a:off x="6661150" y="4292600"/>
            <a:ext cx="565150" cy="396875"/>
          </a:xfrm>
          <a:prstGeom prst="rect">
            <a:avLst/>
          </a:prstGeom>
          <a:solidFill>
            <a:schemeClr val="bg1"/>
          </a:solidFill>
          <a:ln w="9525">
            <a:noFill/>
            <a:miter lim="800000"/>
            <a:headEnd/>
            <a:tailEnd/>
          </a:ln>
        </p:spPr>
        <p:txBody>
          <a:bodyPr wrap="none">
            <a:spAutoFit/>
          </a:bodyPr>
          <a:lstStyle/>
          <a:p>
            <a:r>
              <a:rPr lang="en-US" baseline="0">
                <a:latin typeface="Calibri"/>
                <a:cs typeface="Calibri"/>
              </a:rPr>
              <a:t>U</a:t>
            </a:r>
            <a:r>
              <a:rPr lang="en-US" baseline="-25000">
                <a:latin typeface="Calibri"/>
                <a:cs typeface="Calibri"/>
              </a:rPr>
              <a:t>DC</a:t>
            </a:r>
          </a:p>
        </p:txBody>
      </p:sp>
      <p:sp>
        <p:nvSpPr>
          <p:cNvPr id="67605" name="Text Box 45"/>
          <p:cNvSpPr txBox="1">
            <a:spLocks noChangeArrowheads="1"/>
          </p:cNvSpPr>
          <p:nvPr/>
        </p:nvSpPr>
        <p:spPr bwMode="auto">
          <a:xfrm>
            <a:off x="755650" y="4875213"/>
            <a:ext cx="2281238" cy="641350"/>
          </a:xfrm>
          <a:prstGeom prst="rect">
            <a:avLst/>
          </a:prstGeom>
          <a:noFill/>
          <a:ln w="9525">
            <a:noFill/>
            <a:miter lim="800000"/>
            <a:headEnd/>
            <a:tailEnd/>
          </a:ln>
        </p:spPr>
        <p:txBody>
          <a:bodyPr>
            <a:spAutoFit/>
          </a:bodyPr>
          <a:lstStyle/>
          <a:p>
            <a:r>
              <a:rPr lang="en-US" sz="1800" baseline="0">
                <a:solidFill>
                  <a:srgbClr val="CC0000"/>
                </a:solidFill>
                <a:latin typeface="Calibri"/>
                <a:cs typeface="Calibri"/>
              </a:rPr>
              <a:t>photoanode + digital</a:t>
            </a:r>
          </a:p>
          <a:p>
            <a:r>
              <a:rPr lang="en-US" sz="1800" baseline="0">
                <a:solidFill>
                  <a:srgbClr val="CC0000"/>
                </a:solidFill>
                <a:latin typeface="Calibri"/>
                <a:cs typeface="Calibri"/>
              </a:rPr>
              <a:t>output screen</a:t>
            </a:r>
            <a:endParaRPr lang="en-US" sz="1800">
              <a:solidFill>
                <a:srgbClr val="CC0000"/>
              </a:solidFill>
              <a:latin typeface="Calibri"/>
              <a:cs typeface="Calibri"/>
              <a:sym typeface="Symbol" pitchFamily="18" charset="2"/>
            </a:endParaRPr>
          </a:p>
        </p:txBody>
      </p:sp>
      <p:sp>
        <p:nvSpPr>
          <p:cNvPr id="67606" name="Text Box 46"/>
          <p:cNvSpPr txBox="1">
            <a:spLocks noChangeArrowheads="1"/>
          </p:cNvSpPr>
          <p:nvPr/>
        </p:nvSpPr>
        <p:spPr bwMode="auto">
          <a:xfrm>
            <a:off x="3419475" y="1916113"/>
            <a:ext cx="2281238" cy="366712"/>
          </a:xfrm>
          <a:prstGeom prst="rect">
            <a:avLst/>
          </a:prstGeom>
          <a:solidFill>
            <a:schemeClr val="bg1"/>
          </a:solidFill>
          <a:ln w="9525">
            <a:noFill/>
            <a:miter lim="800000"/>
            <a:headEnd/>
            <a:tailEnd/>
          </a:ln>
        </p:spPr>
        <p:txBody>
          <a:bodyPr>
            <a:spAutoFit/>
          </a:bodyPr>
          <a:lstStyle/>
          <a:p>
            <a:pPr algn="ctr"/>
            <a:r>
              <a:rPr lang="en-US" sz="1800" baseline="0">
                <a:latin typeface="Calibri"/>
                <a:cs typeface="Calibri"/>
              </a:rPr>
              <a:t>incident radiation</a:t>
            </a:r>
            <a:endParaRPr lang="en-US" sz="1800">
              <a:latin typeface="Calibri"/>
              <a:cs typeface="Calibri"/>
              <a:sym typeface="Symbol" pitchFamily="18" charset="2"/>
            </a:endParaRPr>
          </a:p>
        </p:txBody>
      </p:sp>
      <p:sp>
        <p:nvSpPr>
          <p:cNvPr id="2" name="Slide Number Placeholder 1">
            <a:extLst>
              <a:ext uri="{FF2B5EF4-FFF2-40B4-BE49-F238E27FC236}">
                <a16:creationId xmlns:a16="http://schemas.microsoft.com/office/drawing/2014/main" id="{6065029A-1BF0-CB49-A861-89D176F7F89C}"/>
              </a:ext>
            </a:extLst>
          </p:cNvPr>
          <p:cNvSpPr>
            <a:spLocks noGrp="1"/>
          </p:cNvSpPr>
          <p:nvPr>
            <p:ph type="sldNum" sz="quarter" idx="4"/>
          </p:nvPr>
        </p:nvSpPr>
        <p:spPr/>
        <p:txBody>
          <a:bodyPr/>
          <a:lstStyle/>
          <a:p>
            <a:fld id="{79594931-7310-8546-9CE2-0B8C244628BE}" type="slidenum">
              <a:rPr lang="en-US" smtClean="0"/>
              <a:pPr/>
              <a:t>11</a:t>
            </a:fld>
            <a:endParaRPr lang="en-US"/>
          </a:p>
        </p:txBody>
      </p:sp>
    </p:spTree>
    <p:extLst>
      <p:ext uri="{BB962C8B-B14F-4D97-AF65-F5344CB8AC3E}">
        <p14:creationId xmlns:p14="http://schemas.microsoft.com/office/powerpoint/2010/main" val="89776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title"/>
          </p:nvPr>
        </p:nvSpPr>
        <p:spPr/>
        <p:txBody>
          <a:bodyPr/>
          <a:lstStyle/>
          <a:p>
            <a:pPr eaLnBrk="1" hangingPunct="1"/>
            <a:r>
              <a:rPr lang="en-US">
                <a:latin typeface="Calibri"/>
                <a:cs typeface="Calibri"/>
              </a:rPr>
              <a:t>Projection imaging – Image intensifier</a:t>
            </a:r>
          </a:p>
        </p:txBody>
      </p:sp>
      <p:pic>
        <p:nvPicPr>
          <p:cNvPr id="68611" name="Picture 30"/>
          <p:cNvPicPr>
            <a:picLocks noChangeAspect="1" noChangeArrowheads="1"/>
          </p:cNvPicPr>
          <p:nvPr/>
        </p:nvPicPr>
        <p:blipFill>
          <a:blip r:embed="rId3"/>
          <a:srcRect/>
          <a:stretch>
            <a:fillRect/>
          </a:stretch>
        </p:blipFill>
        <p:spPr bwMode="auto">
          <a:xfrm>
            <a:off x="1258888" y="1196975"/>
            <a:ext cx="6337300" cy="47498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13670480-E358-7A40-A42B-E62D05525CA5}"/>
              </a:ext>
            </a:extLst>
          </p:cNvPr>
          <p:cNvSpPr>
            <a:spLocks noGrp="1"/>
          </p:cNvSpPr>
          <p:nvPr>
            <p:ph type="sldNum" sz="quarter" idx="4"/>
          </p:nvPr>
        </p:nvSpPr>
        <p:spPr/>
        <p:txBody>
          <a:bodyPr/>
          <a:lstStyle/>
          <a:p>
            <a:fld id="{79594931-7310-8546-9CE2-0B8C244628BE}" type="slidenum">
              <a:rPr lang="en-US" smtClean="0"/>
              <a:pPr/>
              <a:t>12</a:t>
            </a:fld>
            <a:endParaRPr lang="en-US"/>
          </a:p>
        </p:txBody>
      </p:sp>
    </p:spTree>
    <p:extLst>
      <p:ext uri="{BB962C8B-B14F-4D97-AF65-F5344CB8AC3E}">
        <p14:creationId xmlns:p14="http://schemas.microsoft.com/office/powerpoint/2010/main" val="106179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58"/>
          <p:cNvGrpSpPr>
            <a:grpSpLocks/>
          </p:cNvGrpSpPr>
          <p:nvPr/>
        </p:nvGrpSpPr>
        <p:grpSpPr bwMode="auto">
          <a:xfrm>
            <a:off x="725488" y="1736725"/>
            <a:ext cx="7478712" cy="3887788"/>
            <a:chOff x="240" y="960"/>
            <a:chExt cx="5280" cy="2976"/>
          </a:xfrm>
        </p:grpSpPr>
        <p:sp>
          <p:nvSpPr>
            <p:cNvPr id="69637" name="Rectangle 2"/>
            <p:cNvSpPr>
              <a:spLocks noChangeArrowheads="1"/>
            </p:cNvSpPr>
            <p:nvPr/>
          </p:nvSpPr>
          <p:spPr bwMode="auto">
            <a:xfrm>
              <a:off x="240" y="960"/>
              <a:ext cx="5280" cy="2976"/>
            </a:xfrm>
            <a:prstGeom prst="rect">
              <a:avLst/>
            </a:prstGeom>
            <a:solidFill>
              <a:schemeClr val="bg1"/>
            </a:solidFill>
            <a:ln w="19050">
              <a:noFill/>
              <a:miter lim="800000"/>
              <a:headEnd/>
              <a:tailEnd/>
            </a:ln>
          </p:spPr>
          <p:txBody>
            <a:bodyPr wrap="none" anchor="ctr"/>
            <a:lstStyle/>
            <a:p>
              <a:endParaRPr lang="en-US">
                <a:latin typeface="Calibri"/>
                <a:cs typeface="Calibri"/>
              </a:endParaRPr>
            </a:p>
          </p:txBody>
        </p:sp>
        <p:grpSp>
          <p:nvGrpSpPr>
            <p:cNvPr id="69638" name="Group 11"/>
            <p:cNvGrpSpPr>
              <a:grpSpLocks/>
            </p:cNvGrpSpPr>
            <p:nvPr/>
          </p:nvGrpSpPr>
          <p:grpSpPr bwMode="auto">
            <a:xfrm>
              <a:off x="1248" y="1152"/>
              <a:ext cx="3888" cy="2256"/>
              <a:chOff x="1008" y="1152"/>
              <a:chExt cx="3888" cy="2256"/>
            </a:xfrm>
          </p:grpSpPr>
          <p:sp>
            <p:nvSpPr>
              <p:cNvPr id="69669" name="Line 12"/>
              <p:cNvSpPr>
                <a:spLocks noChangeShapeType="1"/>
              </p:cNvSpPr>
              <p:nvPr/>
            </p:nvSpPr>
            <p:spPr bwMode="auto">
              <a:xfrm>
                <a:off x="1824" y="1152"/>
                <a:ext cx="0" cy="2256"/>
              </a:xfrm>
              <a:prstGeom prst="line">
                <a:avLst/>
              </a:prstGeom>
              <a:noFill/>
              <a:ln w="19050">
                <a:solidFill>
                  <a:schemeClr val="tx1"/>
                </a:solidFill>
                <a:round/>
                <a:headEnd/>
                <a:tailEnd/>
              </a:ln>
            </p:spPr>
            <p:txBody>
              <a:bodyPr/>
              <a:lstStyle/>
              <a:p>
                <a:endParaRPr lang="en-US">
                  <a:latin typeface="Calibri"/>
                  <a:cs typeface="Calibri"/>
                </a:endParaRPr>
              </a:p>
            </p:txBody>
          </p:sp>
          <p:sp>
            <p:nvSpPr>
              <p:cNvPr id="69670" name="Line 13"/>
              <p:cNvSpPr>
                <a:spLocks noChangeShapeType="1"/>
              </p:cNvSpPr>
              <p:nvPr/>
            </p:nvSpPr>
            <p:spPr bwMode="auto">
              <a:xfrm>
                <a:off x="2208" y="1152"/>
                <a:ext cx="0" cy="2256"/>
              </a:xfrm>
              <a:prstGeom prst="line">
                <a:avLst/>
              </a:prstGeom>
              <a:noFill/>
              <a:ln w="19050">
                <a:solidFill>
                  <a:schemeClr val="tx1"/>
                </a:solidFill>
                <a:prstDash val="dash"/>
                <a:round/>
                <a:headEnd/>
                <a:tailEnd/>
              </a:ln>
            </p:spPr>
            <p:txBody>
              <a:bodyPr/>
              <a:lstStyle/>
              <a:p>
                <a:endParaRPr lang="en-US">
                  <a:latin typeface="Calibri"/>
                  <a:cs typeface="Calibri"/>
                </a:endParaRPr>
              </a:p>
            </p:txBody>
          </p:sp>
          <p:sp>
            <p:nvSpPr>
              <p:cNvPr id="69671" name="Line 14"/>
              <p:cNvSpPr>
                <a:spLocks noChangeShapeType="1"/>
              </p:cNvSpPr>
              <p:nvPr/>
            </p:nvSpPr>
            <p:spPr bwMode="auto">
              <a:xfrm>
                <a:off x="2592" y="1152"/>
                <a:ext cx="0" cy="2256"/>
              </a:xfrm>
              <a:prstGeom prst="line">
                <a:avLst/>
              </a:prstGeom>
              <a:noFill/>
              <a:ln w="19050">
                <a:solidFill>
                  <a:schemeClr val="tx1"/>
                </a:solidFill>
                <a:round/>
                <a:headEnd/>
                <a:tailEnd/>
              </a:ln>
            </p:spPr>
            <p:txBody>
              <a:bodyPr/>
              <a:lstStyle/>
              <a:p>
                <a:endParaRPr lang="en-US">
                  <a:latin typeface="Calibri"/>
                  <a:cs typeface="Calibri"/>
                </a:endParaRPr>
              </a:p>
            </p:txBody>
          </p:sp>
          <p:sp>
            <p:nvSpPr>
              <p:cNvPr id="69672" name="Line 15"/>
              <p:cNvSpPr>
                <a:spLocks noChangeShapeType="1"/>
              </p:cNvSpPr>
              <p:nvPr/>
            </p:nvSpPr>
            <p:spPr bwMode="auto">
              <a:xfrm>
                <a:off x="2976" y="1152"/>
                <a:ext cx="0" cy="2256"/>
              </a:xfrm>
              <a:prstGeom prst="line">
                <a:avLst/>
              </a:prstGeom>
              <a:noFill/>
              <a:ln w="19050">
                <a:solidFill>
                  <a:schemeClr val="tx1"/>
                </a:solidFill>
                <a:prstDash val="dash"/>
                <a:round/>
                <a:headEnd/>
                <a:tailEnd/>
              </a:ln>
            </p:spPr>
            <p:txBody>
              <a:bodyPr/>
              <a:lstStyle/>
              <a:p>
                <a:endParaRPr lang="en-US">
                  <a:latin typeface="Calibri"/>
                  <a:cs typeface="Calibri"/>
                </a:endParaRPr>
              </a:p>
            </p:txBody>
          </p:sp>
          <p:sp>
            <p:nvSpPr>
              <p:cNvPr id="69673" name="Line 16"/>
              <p:cNvSpPr>
                <a:spLocks noChangeShapeType="1"/>
              </p:cNvSpPr>
              <p:nvPr/>
            </p:nvSpPr>
            <p:spPr bwMode="auto">
              <a:xfrm>
                <a:off x="3360" y="1152"/>
                <a:ext cx="0" cy="2256"/>
              </a:xfrm>
              <a:prstGeom prst="line">
                <a:avLst/>
              </a:prstGeom>
              <a:noFill/>
              <a:ln w="19050">
                <a:solidFill>
                  <a:schemeClr val="tx1"/>
                </a:solidFill>
                <a:round/>
                <a:headEnd/>
                <a:tailEnd/>
              </a:ln>
            </p:spPr>
            <p:txBody>
              <a:bodyPr/>
              <a:lstStyle/>
              <a:p>
                <a:endParaRPr lang="en-US">
                  <a:latin typeface="Calibri"/>
                  <a:cs typeface="Calibri"/>
                </a:endParaRPr>
              </a:p>
            </p:txBody>
          </p:sp>
          <p:sp>
            <p:nvSpPr>
              <p:cNvPr id="69674" name="Line 17"/>
              <p:cNvSpPr>
                <a:spLocks noChangeShapeType="1"/>
              </p:cNvSpPr>
              <p:nvPr/>
            </p:nvSpPr>
            <p:spPr bwMode="auto">
              <a:xfrm>
                <a:off x="3744" y="1152"/>
                <a:ext cx="0" cy="2256"/>
              </a:xfrm>
              <a:prstGeom prst="line">
                <a:avLst/>
              </a:prstGeom>
              <a:noFill/>
              <a:ln w="19050">
                <a:solidFill>
                  <a:schemeClr val="tx1"/>
                </a:solidFill>
                <a:prstDash val="dash"/>
                <a:round/>
                <a:headEnd/>
                <a:tailEnd/>
              </a:ln>
            </p:spPr>
            <p:txBody>
              <a:bodyPr/>
              <a:lstStyle/>
              <a:p>
                <a:endParaRPr lang="en-US">
                  <a:latin typeface="Calibri"/>
                  <a:cs typeface="Calibri"/>
                </a:endParaRPr>
              </a:p>
            </p:txBody>
          </p:sp>
          <p:sp>
            <p:nvSpPr>
              <p:cNvPr id="69675" name="Line 18"/>
              <p:cNvSpPr>
                <a:spLocks noChangeShapeType="1"/>
              </p:cNvSpPr>
              <p:nvPr/>
            </p:nvSpPr>
            <p:spPr bwMode="auto">
              <a:xfrm>
                <a:off x="4128" y="1152"/>
                <a:ext cx="0" cy="2256"/>
              </a:xfrm>
              <a:prstGeom prst="line">
                <a:avLst/>
              </a:prstGeom>
              <a:noFill/>
              <a:ln w="19050">
                <a:solidFill>
                  <a:schemeClr val="tx1"/>
                </a:solidFill>
                <a:round/>
                <a:headEnd/>
                <a:tailEnd/>
              </a:ln>
            </p:spPr>
            <p:txBody>
              <a:bodyPr/>
              <a:lstStyle/>
              <a:p>
                <a:endParaRPr lang="en-US">
                  <a:latin typeface="Calibri"/>
                  <a:cs typeface="Calibri"/>
                </a:endParaRPr>
              </a:p>
            </p:txBody>
          </p:sp>
          <p:sp>
            <p:nvSpPr>
              <p:cNvPr id="69676" name="Line 19"/>
              <p:cNvSpPr>
                <a:spLocks noChangeShapeType="1"/>
              </p:cNvSpPr>
              <p:nvPr/>
            </p:nvSpPr>
            <p:spPr bwMode="auto">
              <a:xfrm>
                <a:off x="4512" y="1152"/>
                <a:ext cx="0" cy="2256"/>
              </a:xfrm>
              <a:prstGeom prst="line">
                <a:avLst/>
              </a:prstGeom>
              <a:noFill/>
              <a:ln w="19050">
                <a:solidFill>
                  <a:schemeClr val="tx1"/>
                </a:solidFill>
                <a:prstDash val="dash"/>
                <a:round/>
                <a:headEnd/>
                <a:tailEnd/>
              </a:ln>
            </p:spPr>
            <p:txBody>
              <a:bodyPr/>
              <a:lstStyle/>
              <a:p>
                <a:endParaRPr lang="en-US">
                  <a:latin typeface="Calibri"/>
                  <a:cs typeface="Calibri"/>
                </a:endParaRPr>
              </a:p>
            </p:txBody>
          </p:sp>
          <p:sp>
            <p:nvSpPr>
              <p:cNvPr id="69677" name="Line 20"/>
              <p:cNvSpPr>
                <a:spLocks noChangeShapeType="1"/>
              </p:cNvSpPr>
              <p:nvPr/>
            </p:nvSpPr>
            <p:spPr bwMode="auto">
              <a:xfrm>
                <a:off x="4896" y="1152"/>
                <a:ext cx="0" cy="2256"/>
              </a:xfrm>
              <a:prstGeom prst="line">
                <a:avLst/>
              </a:prstGeom>
              <a:noFill/>
              <a:ln w="19050">
                <a:solidFill>
                  <a:schemeClr val="tx1"/>
                </a:solidFill>
                <a:round/>
                <a:headEnd/>
                <a:tailEnd/>
              </a:ln>
            </p:spPr>
            <p:txBody>
              <a:bodyPr/>
              <a:lstStyle/>
              <a:p>
                <a:endParaRPr lang="en-US">
                  <a:latin typeface="Calibri"/>
                  <a:cs typeface="Calibri"/>
                </a:endParaRPr>
              </a:p>
            </p:txBody>
          </p:sp>
          <p:sp>
            <p:nvSpPr>
              <p:cNvPr id="69678" name="Line 21"/>
              <p:cNvSpPr>
                <a:spLocks noChangeShapeType="1"/>
              </p:cNvSpPr>
              <p:nvPr/>
            </p:nvSpPr>
            <p:spPr bwMode="auto">
              <a:xfrm>
                <a:off x="1008" y="1152"/>
                <a:ext cx="3888"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69679" name="Line 22"/>
              <p:cNvSpPr>
                <a:spLocks noChangeShapeType="1"/>
              </p:cNvSpPr>
              <p:nvPr/>
            </p:nvSpPr>
            <p:spPr bwMode="auto">
              <a:xfrm>
                <a:off x="1728" y="1488"/>
                <a:ext cx="3168"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69680" name="Line 23"/>
              <p:cNvSpPr>
                <a:spLocks noChangeShapeType="1"/>
              </p:cNvSpPr>
              <p:nvPr/>
            </p:nvSpPr>
            <p:spPr bwMode="auto">
              <a:xfrm>
                <a:off x="1728" y="1872"/>
                <a:ext cx="3168"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69681" name="Line 24"/>
              <p:cNvSpPr>
                <a:spLocks noChangeShapeType="1"/>
              </p:cNvSpPr>
              <p:nvPr/>
            </p:nvSpPr>
            <p:spPr bwMode="auto">
              <a:xfrm>
                <a:off x="1728" y="2256"/>
                <a:ext cx="3168"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69682" name="Line 25"/>
              <p:cNvSpPr>
                <a:spLocks noChangeShapeType="1"/>
              </p:cNvSpPr>
              <p:nvPr/>
            </p:nvSpPr>
            <p:spPr bwMode="auto">
              <a:xfrm>
                <a:off x="1728" y="2640"/>
                <a:ext cx="3168"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69683" name="Line 26"/>
              <p:cNvSpPr>
                <a:spLocks noChangeShapeType="1"/>
              </p:cNvSpPr>
              <p:nvPr/>
            </p:nvSpPr>
            <p:spPr bwMode="auto">
              <a:xfrm>
                <a:off x="1728" y="3024"/>
                <a:ext cx="3168"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69684" name="Line 27"/>
              <p:cNvSpPr>
                <a:spLocks noChangeShapeType="1"/>
              </p:cNvSpPr>
              <p:nvPr/>
            </p:nvSpPr>
            <p:spPr bwMode="auto">
              <a:xfrm>
                <a:off x="1728" y="3408"/>
                <a:ext cx="3168" cy="0"/>
              </a:xfrm>
              <a:prstGeom prst="line">
                <a:avLst/>
              </a:prstGeom>
              <a:noFill/>
              <a:ln w="9525">
                <a:solidFill>
                  <a:schemeClr val="tx1"/>
                </a:solidFill>
                <a:round/>
                <a:headEnd/>
                <a:tailEnd/>
              </a:ln>
            </p:spPr>
            <p:txBody>
              <a:bodyPr/>
              <a:lstStyle/>
              <a:p>
                <a:endParaRPr lang="en-US">
                  <a:latin typeface="Calibri"/>
                  <a:cs typeface="Calibri"/>
                </a:endParaRPr>
              </a:p>
            </p:txBody>
          </p:sp>
        </p:grpSp>
        <p:sp>
          <p:nvSpPr>
            <p:cNvPr id="69639" name="Text Box 28"/>
            <p:cNvSpPr txBox="1">
              <a:spLocks noChangeArrowheads="1"/>
            </p:cNvSpPr>
            <p:nvPr/>
          </p:nvSpPr>
          <p:spPr bwMode="auto">
            <a:xfrm>
              <a:off x="1862" y="3480"/>
              <a:ext cx="2842" cy="212"/>
            </a:xfrm>
            <a:prstGeom prst="rect">
              <a:avLst/>
            </a:prstGeom>
            <a:noFill/>
            <a:ln w="9525">
              <a:noFill/>
              <a:miter lim="800000"/>
              <a:headEnd/>
              <a:tailEnd/>
            </a:ln>
          </p:spPr>
          <p:txBody>
            <a:bodyPr wrap="none">
              <a:spAutoFit/>
            </a:bodyPr>
            <a:lstStyle/>
            <a:p>
              <a:pPr eaLnBrk="0" hangingPunct="0"/>
              <a:r>
                <a:rPr lang="de-CH" sz="1200" b="0" baseline="0">
                  <a:solidFill>
                    <a:schemeClr val="tx1"/>
                  </a:solidFill>
                  <a:latin typeface="Calibri"/>
                  <a:cs typeface="Calibri"/>
                </a:rPr>
                <a:t>  10</a:t>
              </a:r>
              <a:r>
                <a:rPr lang="de-CH" sz="1200" b="0">
                  <a:solidFill>
                    <a:schemeClr val="tx1"/>
                  </a:solidFill>
                  <a:latin typeface="Calibri"/>
                  <a:cs typeface="Calibri"/>
                </a:rPr>
                <a:t>2</a:t>
              </a:r>
              <a:r>
                <a:rPr lang="de-CH" sz="1200" b="0" baseline="0">
                  <a:solidFill>
                    <a:schemeClr val="tx1"/>
                  </a:solidFill>
                  <a:latin typeface="Calibri"/>
                  <a:cs typeface="Calibri"/>
                </a:rPr>
                <a:t>                   10</a:t>
              </a:r>
              <a:r>
                <a:rPr lang="de-CH" sz="1200" b="0">
                  <a:solidFill>
                    <a:schemeClr val="tx1"/>
                  </a:solidFill>
                  <a:latin typeface="Calibri"/>
                  <a:cs typeface="Calibri"/>
                </a:rPr>
                <a:t>4</a:t>
              </a:r>
              <a:r>
                <a:rPr lang="de-CH" sz="1200" b="0" baseline="0">
                  <a:solidFill>
                    <a:schemeClr val="tx1"/>
                  </a:solidFill>
                  <a:latin typeface="Calibri"/>
                  <a:cs typeface="Calibri"/>
                </a:rPr>
                <a:t>                    10</a:t>
              </a:r>
              <a:r>
                <a:rPr lang="de-CH" sz="1200" b="0">
                  <a:solidFill>
                    <a:schemeClr val="tx1"/>
                  </a:solidFill>
                  <a:latin typeface="Calibri"/>
                  <a:cs typeface="Calibri"/>
                </a:rPr>
                <a:t>6</a:t>
              </a:r>
              <a:r>
                <a:rPr lang="de-CH" sz="1200" b="0" baseline="0">
                  <a:solidFill>
                    <a:schemeClr val="tx1"/>
                  </a:solidFill>
                  <a:latin typeface="Calibri"/>
                  <a:cs typeface="Calibri"/>
                </a:rPr>
                <a:t>                    10</a:t>
              </a:r>
              <a:r>
                <a:rPr lang="de-CH" sz="1200" b="0">
                  <a:solidFill>
                    <a:schemeClr val="tx1"/>
                  </a:solidFill>
                  <a:latin typeface="Calibri"/>
                  <a:cs typeface="Calibri"/>
                </a:rPr>
                <a:t>8</a:t>
              </a:r>
              <a:r>
                <a:rPr lang="de-CH" sz="1200" b="0" baseline="0">
                  <a:solidFill>
                    <a:schemeClr val="tx1"/>
                  </a:solidFill>
                  <a:latin typeface="Calibri"/>
                  <a:cs typeface="Calibri"/>
                </a:rPr>
                <a:t>                  10</a:t>
              </a:r>
              <a:r>
                <a:rPr lang="de-CH" sz="1200" b="0">
                  <a:solidFill>
                    <a:schemeClr val="tx1"/>
                  </a:solidFill>
                  <a:latin typeface="Calibri"/>
                  <a:cs typeface="Calibri"/>
                </a:rPr>
                <a:t>10</a:t>
              </a:r>
              <a:endParaRPr lang="en-US" sz="1200" b="0">
                <a:solidFill>
                  <a:schemeClr val="tx1"/>
                </a:solidFill>
                <a:latin typeface="Calibri"/>
                <a:cs typeface="Calibri"/>
              </a:endParaRPr>
            </a:p>
          </p:txBody>
        </p:sp>
        <p:sp>
          <p:nvSpPr>
            <p:cNvPr id="69640" name="Text Box 29"/>
            <p:cNvSpPr txBox="1">
              <a:spLocks noChangeArrowheads="1"/>
            </p:cNvSpPr>
            <p:nvPr/>
          </p:nvSpPr>
          <p:spPr bwMode="auto">
            <a:xfrm>
              <a:off x="3360" y="3652"/>
              <a:ext cx="2026" cy="236"/>
            </a:xfrm>
            <a:prstGeom prst="rect">
              <a:avLst/>
            </a:prstGeom>
            <a:noFill/>
            <a:ln w="9525">
              <a:noFill/>
              <a:miter lim="800000"/>
              <a:headEnd/>
              <a:tailEnd/>
            </a:ln>
          </p:spPr>
          <p:txBody>
            <a:bodyPr wrap="none">
              <a:spAutoFit/>
            </a:bodyPr>
            <a:lstStyle/>
            <a:p>
              <a:pPr eaLnBrk="0" hangingPunct="0"/>
              <a:r>
                <a:rPr lang="de-CH" sz="1400" b="0" baseline="0" dirty="0" err="1">
                  <a:solidFill>
                    <a:schemeClr val="tx1"/>
                  </a:solidFill>
                  <a:latin typeface="Calibri"/>
                  <a:cs typeface="Calibri"/>
                </a:rPr>
                <a:t>nr.</a:t>
              </a:r>
              <a:r>
                <a:rPr lang="de-CH" sz="1400" b="0" baseline="0" dirty="0">
                  <a:solidFill>
                    <a:schemeClr val="tx1"/>
                  </a:solidFill>
                  <a:latin typeface="Calibri"/>
                  <a:cs typeface="Calibri"/>
                </a:rPr>
                <a:t> </a:t>
              </a:r>
              <a:r>
                <a:rPr lang="de-CH" sz="1400" b="0" baseline="0" dirty="0" err="1">
                  <a:solidFill>
                    <a:schemeClr val="tx1"/>
                  </a:solidFill>
                  <a:latin typeface="Calibri"/>
                  <a:cs typeface="Calibri"/>
                </a:rPr>
                <a:t>of</a:t>
              </a:r>
              <a:r>
                <a:rPr lang="de-CH" sz="1400" b="0" baseline="0" dirty="0">
                  <a:solidFill>
                    <a:schemeClr val="tx1"/>
                  </a:solidFill>
                  <a:latin typeface="Calibri"/>
                  <a:cs typeface="Calibri"/>
                </a:rPr>
                <a:t> </a:t>
              </a:r>
              <a:r>
                <a:rPr lang="de-CH" sz="1400" b="0" baseline="0" dirty="0" err="1">
                  <a:solidFill>
                    <a:schemeClr val="tx1"/>
                  </a:solidFill>
                  <a:latin typeface="Calibri"/>
                  <a:cs typeface="Calibri"/>
                </a:rPr>
                <a:t>particles</a:t>
              </a:r>
              <a:r>
                <a:rPr lang="de-CH" sz="1400" b="0" baseline="0" dirty="0">
                  <a:solidFill>
                    <a:schemeClr val="tx1"/>
                  </a:solidFill>
                  <a:latin typeface="Calibri"/>
                  <a:cs typeface="Calibri"/>
                </a:rPr>
                <a:t> per mm</a:t>
              </a:r>
              <a:r>
                <a:rPr lang="de-CH" sz="1400" b="0" baseline="30000" dirty="0">
                  <a:solidFill>
                    <a:schemeClr val="tx1"/>
                  </a:solidFill>
                  <a:latin typeface="Calibri"/>
                  <a:cs typeface="Calibri"/>
                </a:rPr>
                <a:t>2</a:t>
              </a:r>
              <a:r>
                <a:rPr lang="de-CH" sz="1400" b="0" baseline="0" dirty="0">
                  <a:solidFill>
                    <a:schemeClr val="tx1"/>
                  </a:solidFill>
                  <a:latin typeface="Calibri"/>
                  <a:cs typeface="Calibri"/>
                </a:rPr>
                <a:t> </a:t>
              </a:r>
              <a:r>
                <a:rPr lang="de-CH" sz="1400" b="0" baseline="0" dirty="0" err="1">
                  <a:solidFill>
                    <a:schemeClr val="tx1"/>
                  </a:solidFill>
                  <a:latin typeface="Calibri"/>
                  <a:cs typeface="Calibri"/>
                </a:rPr>
                <a:t>and</a:t>
              </a:r>
              <a:r>
                <a:rPr lang="de-CH" sz="1400" b="0" baseline="0" dirty="0">
                  <a:solidFill>
                    <a:schemeClr val="tx1"/>
                  </a:solidFill>
                  <a:latin typeface="Calibri"/>
                  <a:cs typeface="Calibri"/>
                </a:rPr>
                <a:t> 40 </a:t>
              </a:r>
              <a:r>
                <a:rPr lang="de-CH" sz="1400" b="0" baseline="0" dirty="0" err="1">
                  <a:solidFill>
                    <a:schemeClr val="tx1"/>
                  </a:solidFill>
                  <a:latin typeface="Calibri"/>
                  <a:cs typeface="Calibri"/>
                </a:rPr>
                <a:t>msec</a:t>
              </a:r>
              <a:endParaRPr lang="en-US" sz="1400" b="0" baseline="0" dirty="0">
                <a:solidFill>
                  <a:schemeClr val="tx1"/>
                </a:solidFill>
                <a:latin typeface="Calibri"/>
                <a:cs typeface="Calibri"/>
              </a:endParaRPr>
            </a:p>
          </p:txBody>
        </p:sp>
        <p:grpSp>
          <p:nvGrpSpPr>
            <p:cNvPr id="69641" name="Group 30"/>
            <p:cNvGrpSpPr>
              <a:grpSpLocks/>
            </p:cNvGrpSpPr>
            <p:nvPr/>
          </p:nvGrpSpPr>
          <p:grpSpPr bwMode="auto">
            <a:xfrm>
              <a:off x="432" y="1300"/>
              <a:ext cx="1550" cy="353"/>
              <a:chOff x="432" y="1300"/>
              <a:chExt cx="1550" cy="353"/>
            </a:xfrm>
          </p:grpSpPr>
          <p:sp>
            <p:nvSpPr>
              <p:cNvPr id="69667" name="Text Box 31"/>
              <p:cNvSpPr txBox="1">
                <a:spLocks noChangeArrowheads="1"/>
              </p:cNvSpPr>
              <p:nvPr/>
            </p:nvSpPr>
            <p:spPr bwMode="auto">
              <a:xfrm>
                <a:off x="432" y="1300"/>
                <a:ext cx="1041" cy="353"/>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incident radiation</a:t>
                </a:r>
              </a:p>
              <a:p>
                <a:pPr eaLnBrk="0" hangingPunct="0"/>
                <a:r>
                  <a:rPr lang="de-CH" sz="1000" baseline="0">
                    <a:solidFill>
                      <a:schemeClr val="tx1"/>
                    </a:solidFill>
                    <a:latin typeface="Calibri"/>
                    <a:cs typeface="Calibri"/>
                  </a:rPr>
                  <a:t>object (photons)</a:t>
                </a:r>
                <a:endParaRPr lang="en-US" sz="1000" baseline="0">
                  <a:solidFill>
                    <a:schemeClr val="tx1"/>
                  </a:solidFill>
                  <a:latin typeface="Calibri"/>
                  <a:cs typeface="Calibri"/>
                </a:endParaRPr>
              </a:p>
            </p:txBody>
          </p:sp>
          <p:sp>
            <p:nvSpPr>
              <p:cNvPr id="69668" name="Text Box 32"/>
              <p:cNvSpPr txBox="1">
                <a:spLocks noChangeArrowheads="1"/>
              </p:cNvSpPr>
              <p:nvPr/>
            </p:nvSpPr>
            <p:spPr bwMode="auto">
              <a:xfrm>
                <a:off x="1584" y="1392"/>
                <a:ext cx="398" cy="236"/>
              </a:xfrm>
              <a:prstGeom prst="rect">
                <a:avLst/>
              </a:prstGeom>
              <a:noFill/>
              <a:ln w="9525">
                <a:noFill/>
                <a:miter lim="800000"/>
                <a:headEnd/>
                <a:tailEnd/>
              </a:ln>
            </p:spPr>
            <p:txBody>
              <a:bodyPr wrap="none">
                <a:spAutoFit/>
              </a:bodyPr>
              <a:lstStyle/>
              <a:p>
                <a:pPr eaLnBrk="0" hangingPunct="0"/>
                <a:r>
                  <a:rPr lang="de-CH" sz="1400" b="0" baseline="0" dirty="0">
                    <a:solidFill>
                      <a:schemeClr val="tx1"/>
                    </a:solidFill>
                    <a:latin typeface="Calibri"/>
                    <a:cs typeface="Calibri"/>
                  </a:rPr>
                  <a:t>2</a:t>
                </a:r>
                <a:r>
                  <a:rPr lang="de-CH" sz="1400" b="0" baseline="0" dirty="0">
                    <a:solidFill>
                      <a:schemeClr val="tx1"/>
                    </a:solidFill>
                    <a:latin typeface="Calibri"/>
                    <a:cs typeface="Calibri"/>
                    <a:sym typeface="Symbol" pitchFamily="18" charset="2"/>
                  </a:rPr>
                  <a:t>10</a:t>
                </a:r>
                <a:r>
                  <a:rPr lang="de-CH" sz="1400" b="0" baseline="30000" dirty="0">
                    <a:solidFill>
                      <a:schemeClr val="tx1"/>
                    </a:solidFill>
                    <a:latin typeface="Calibri"/>
                    <a:cs typeface="Calibri"/>
                    <a:sym typeface="Symbol" pitchFamily="18" charset="2"/>
                  </a:rPr>
                  <a:t>6</a:t>
                </a:r>
              </a:p>
            </p:txBody>
          </p:sp>
        </p:grpSp>
        <p:grpSp>
          <p:nvGrpSpPr>
            <p:cNvPr id="69642" name="Group 33"/>
            <p:cNvGrpSpPr>
              <a:grpSpLocks/>
            </p:cNvGrpSpPr>
            <p:nvPr/>
          </p:nvGrpSpPr>
          <p:grpSpPr bwMode="auto">
            <a:xfrm>
              <a:off x="432" y="1684"/>
              <a:ext cx="1550" cy="353"/>
              <a:chOff x="432" y="1300"/>
              <a:chExt cx="1550" cy="353"/>
            </a:xfrm>
          </p:grpSpPr>
          <p:sp>
            <p:nvSpPr>
              <p:cNvPr id="69665" name="Text Box 34"/>
              <p:cNvSpPr txBox="1">
                <a:spLocks noChangeArrowheads="1"/>
              </p:cNvSpPr>
              <p:nvPr/>
            </p:nvSpPr>
            <p:spPr bwMode="auto">
              <a:xfrm>
                <a:off x="432" y="1300"/>
                <a:ext cx="1050" cy="353"/>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incident radiation</a:t>
                </a:r>
              </a:p>
              <a:p>
                <a:pPr eaLnBrk="0" hangingPunct="0"/>
                <a:r>
                  <a:rPr lang="de-CH" sz="1000" baseline="0">
                    <a:solidFill>
                      <a:schemeClr val="tx1"/>
                    </a:solidFill>
                    <a:latin typeface="Calibri"/>
                    <a:cs typeface="Calibri"/>
                  </a:rPr>
                  <a:t>image intensifyer screen</a:t>
                </a:r>
                <a:endParaRPr lang="en-US" sz="1000" baseline="0">
                  <a:solidFill>
                    <a:schemeClr val="tx1"/>
                  </a:solidFill>
                  <a:latin typeface="Calibri"/>
                  <a:cs typeface="Calibri"/>
                </a:endParaRPr>
              </a:p>
            </p:txBody>
          </p:sp>
          <p:sp>
            <p:nvSpPr>
              <p:cNvPr id="69666" name="Text Box 35"/>
              <p:cNvSpPr txBox="1">
                <a:spLocks noChangeArrowheads="1"/>
              </p:cNvSpPr>
              <p:nvPr/>
            </p:nvSpPr>
            <p:spPr bwMode="auto">
              <a:xfrm>
                <a:off x="1584" y="1393"/>
                <a:ext cx="398" cy="236"/>
              </a:xfrm>
              <a:prstGeom prst="rect">
                <a:avLst/>
              </a:prstGeom>
              <a:noFill/>
              <a:ln w="9525">
                <a:noFill/>
                <a:miter lim="800000"/>
                <a:headEnd/>
                <a:tailEnd/>
              </a:ln>
            </p:spPr>
            <p:txBody>
              <a:bodyPr wrap="none">
                <a:spAutoFit/>
              </a:bodyPr>
              <a:lstStyle/>
              <a:p>
                <a:pPr eaLnBrk="0" hangingPunct="0"/>
                <a:r>
                  <a:rPr lang="de-CH" sz="1400" b="0" baseline="0" dirty="0">
                    <a:solidFill>
                      <a:schemeClr val="tx1"/>
                    </a:solidFill>
                    <a:latin typeface="Calibri"/>
                    <a:cs typeface="Calibri"/>
                  </a:rPr>
                  <a:t>2</a:t>
                </a:r>
                <a:r>
                  <a:rPr lang="de-CH" sz="1400" b="0" baseline="0" dirty="0">
                    <a:solidFill>
                      <a:schemeClr val="tx1"/>
                    </a:solidFill>
                    <a:latin typeface="Calibri"/>
                    <a:cs typeface="Calibri"/>
                    <a:sym typeface="Symbol" pitchFamily="18" charset="2"/>
                  </a:rPr>
                  <a:t>10</a:t>
                </a:r>
                <a:r>
                  <a:rPr lang="de-CH" sz="1400" b="0" baseline="30000" dirty="0">
                    <a:solidFill>
                      <a:schemeClr val="tx1"/>
                    </a:solidFill>
                    <a:latin typeface="Calibri"/>
                    <a:cs typeface="Calibri"/>
                    <a:sym typeface="Symbol" pitchFamily="18" charset="2"/>
                  </a:rPr>
                  <a:t>3</a:t>
                </a:r>
              </a:p>
            </p:txBody>
          </p:sp>
        </p:grpSp>
        <p:grpSp>
          <p:nvGrpSpPr>
            <p:cNvPr id="69643" name="Group 36"/>
            <p:cNvGrpSpPr>
              <a:grpSpLocks/>
            </p:cNvGrpSpPr>
            <p:nvPr/>
          </p:nvGrpSpPr>
          <p:grpSpPr bwMode="auto">
            <a:xfrm>
              <a:off x="432" y="2068"/>
              <a:ext cx="1540" cy="353"/>
              <a:chOff x="432" y="1300"/>
              <a:chExt cx="1540" cy="353"/>
            </a:xfrm>
          </p:grpSpPr>
          <p:sp>
            <p:nvSpPr>
              <p:cNvPr id="69663" name="Text Box 37"/>
              <p:cNvSpPr txBox="1">
                <a:spLocks noChangeArrowheads="1"/>
              </p:cNvSpPr>
              <p:nvPr/>
            </p:nvSpPr>
            <p:spPr bwMode="auto">
              <a:xfrm>
                <a:off x="432" y="1300"/>
                <a:ext cx="1208" cy="353"/>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absorption efficiency</a:t>
                </a:r>
              </a:p>
              <a:p>
                <a:pPr eaLnBrk="0" hangingPunct="0"/>
                <a:r>
                  <a:rPr lang="de-CH" sz="1000" baseline="0">
                    <a:solidFill>
                      <a:schemeClr val="tx1"/>
                    </a:solidFill>
                    <a:latin typeface="Calibri"/>
                    <a:cs typeface="Calibri"/>
                  </a:rPr>
                  <a:t>image intensifyer screen</a:t>
                </a:r>
                <a:endParaRPr lang="en-US" sz="1000" baseline="0">
                  <a:solidFill>
                    <a:schemeClr val="tx1"/>
                  </a:solidFill>
                  <a:latin typeface="Calibri"/>
                  <a:cs typeface="Calibri"/>
                </a:endParaRPr>
              </a:p>
            </p:txBody>
          </p:sp>
          <p:sp>
            <p:nvSpPr>
              <p:cNvPr id="69664" name="Text Box 38"/>
              <p:cNvSpPr txBox="1">
                <a:spLocks noChangeArrowheads="1"/>
              </p:cNvSpPr>
              <p:nvPr/>
            </p:nvSpPr>
            <p:spPr bwMode="auto">
              <a:xfrm>
                <a:off x="1584" y="1395"/>
                <a:ext cx="388" cy="236"/>
              </a:xfrm>
              <a:prstGeom prst="rect">
                <a:avLst/>
              </a:prstGeom>
              <a:noFill/>
              <a:ln w="9525">
                <a:noFill/>
                <a:miter lim="800000"/>
                <a:headEnd/>
                <a:tailEnd/>
              </a:ln>
            </p:spPr>
            <p:txBody>
              <a:bodyPr wrap="none">
                <a:spAutoFit/>
              </a:bodyPr>
              <a:lstStyle/>
              <a:p>
                <a:pPr eaLnBrk="0" hangingPunct="0"/>
                <a:r>
                  <a:rPr lang="de-CH" sz="1400" b="0" baseline="0" dirty="0">
                    <a:solidFill>
                      <a:schemeClr val="tx1"/>
                    </a:solidFill>
                    <a:latin typeface="Calibri"/>
                    <a:cs typeface="Calibri"/>
                  </a:rPr>
                  <a:t>   </a:t>
                </a:r>
                <a:r>
                  <a:rPr lang="de-CH" sz="1400" b="0" baseline="0" dirty="0">
                    <a:solidFill>
                      <a:schemeClr val="tx1"/>
                    </a:solidFill>
                    <a:latin typeface="Calibri"/>
                    <a:cs typeface="Calibri"/>
                    <a:sym typeface="Symbol" pitchFamily="18" charset="2"/>
                  </a:rPr>
                  <a:t>10</a:t>
                </a:r>
                <a:r>
                  <a:rPr lang="de-CH" sz="1400" b="0" baseline="30000" dirty="0">
                    <a:solidFill>
                      <a:schemeClr val="tx1"/>
                    </a:solidFill>
                    <a:latin typeface="Calibri"/>
                    <a:cs typeface="Calibri"/>
                    <a:sym typeface="Symbol" pitchFamily="18" charset="2"/>
                  </a:rPr>
                  <a:t>3</a:t>
                </a:r>
              </a:p>
            </p:txBody>
          </p:sp>
        </p:grpSp>
        <p:grpSp>
          <p:nvGrpSpPr>
            <p:cNvPr id="69644" name="Group 39"/>
            <p:cNvGrpSpPr>
              <a:grpSpLocks/>
            </p:cNvGrpSpPr>
            <p:nvPr/>
          </p:nvGrpSpPr>
          <p:grpSpPr bwMode="auto">
            <a:xfrm>
              <a:off x="432" y="2452"/>
              <a:ext cx="1550" cy="350"/>
              <a:chOff x="432" y="1300"/>
              <a:chExt cx="1550" cy="350"/>
            </a:xfrm>
          </p:grpSpPr>
          <p:sp>
            <p:nvSpPr>
              <p:cNvPr id="69661" name="Text Box 40"/>
              <p:cNvSpPr txBox="1">
                <a:spLocks noChangeArrowheads="1"/>
              </p:cNvSpPr>
              <p:nvPr/>
            </p:nvSpPr>
            <p:spPr bwMode="auto">
              <a:xfrm>
                <a:off x="432" y="1300"/>
                <a:ext cx="1084" cy="350"/>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light (photons)</a:t>
                </a:r>
              </a:p>
              <a:p>
                <a:pPr eaLnBrk="0" hangingPunct="0"/>
                <a:r>
                  <a:rPr lang="de-CH" sz="1000" baseline="0">
                    <a:solidFill>
                      <a:schemeClr val="tx1"/>
                    </a:solidFill>
                    <a:latin typeface="Calibri"/>
                    <a:cs typeface="Calibri"/>
                  </a:rPr>
                  <a:t>image intensifyer screen</a:t>
                </a:r>
                <a:endParaRPr lang="en-US" sz="1000" baseline="0">
                  <a:solidFill>
                    <a:schemeClr val="tx1"/>
                  </a:solidFill>
                  <a:latin typeface="Calibri"/>
                  <a:cs typeface="Calibri"/>
                </a:endParaRPr>
              </a:p>
            </p:txBody>
          </p:sp>
          <p:sp>
            <p:nvSpPr>
              <p:cNvPr id="69662" name="Text Box 41"/>
              <p:cNvSpPr txBox="1">
                <a:spLocks noChangeArrowheads="1"/>
              </p:cNvSpPr>
              <p:nvPr/>
            </p:nvSpPr>
            <p:spPr bwMode="auto">
              <a:xfrm>
                <a:off x="1584" y="1392"/>
                <a:ext cx="398" cy="236"/>
              </a:xfrm>
              <a:prstGeom prst="rect">
                <a:avLst/>
              </a:prstGeom>
              <a:noFill/>
              <a:ln w="9525">
                <a:noFill/>
                <a:miter lim="800000"/>
                <a:headEnd/>
                <a:tailEnd/>
              </a:ln>
            </p:spPr>
            <p:txBody>
              <a:bodyPr wrap="none">
                <a:spAutoFit/>
              </a:bodyPr>
              <a:lstStyle/>
              <a:p>
                <a:pPr eaLnBrk="0" hangingPunct="0"/>
                <a:r>
                  <a:rPr lang="de-CH" sz="1400" b="0" baseline="0" dirty="0">
                    <a:solidFill>
                      <a:schemeClr val="tx1"/>
                    </a:solidFill>
                    <a:latin typeface="Calibri"/>
                    <a:cs typeface="Calibri"/>
                  </a:rPr>
                  <a:t>5</a:t>
                </a:r>
                <a:r>
                  <a:rPr lang="de-CH" sz="1400" b="0" baseline="0" dirty="0">
                    <a:solidFill>
                      <a:schemeClr val="tx1"/>
                    </a:solidFill>
                    <a:latin typeface="Calibri"/>
                    <a:cs typeface="Calibri"/>
                    <a:sym typeface="Symbol" pitchFamily="18" charset="2"/>
                  </a:rPr>
                  <a:t>10</a:t>
                </a:r>
                <a:r>
                  <a:rPr lang="de-CH" sz="1400" b="0" baseline="30000" dirty="0">
                    <a:solidFill>
                      <a:schemeClr val="tx1"/>
                    </a:solidFill>
                    <a:latin typeface="Calibri"/>
                    <a:cs typeface="Calibri"/>
                    <a:sym typeface="Symbol" pitchFamily="18" charset="2"/>
                  </a:rPr>
                  <a:t>6</a:t>
                </a:r>
              </a:p>
            </p:txBody>
          </p:sp>
        </p:grpSp>
        <p:grpSp>
          <p:nvGrpSpPr>
            <p:cNvPr id="69645" name="Group 42"/>
            <p:cNvGrpSpPr>
              <a:grpSpLocks/>
            </p:cNvGrpSpPr>
            <p:nvPr/>
          </p:nvGrpSpPr>
          <p:grpSpPr bwMode="auto">
            <a:xfrm>
              <a:off x="432" y="2836"/>
              <a:ext cx="1540" cy="350"/>
              <a:chOff x="432" y="1300"/>
              <a:chExt cx="1540" cy="350"/>
            </a:xfrm>
          </p:grpSpPr>
          <p:sp>
            <p:nvSpPr>
              <p:cNvPr id="69659" name="Text Box 43"/>
              <p:cNvSpPr txBox="1">
                <a:spLocks noChangeArrowheads="1"/>
              </p:cNvSpPr>
              <p:nvPr/>
            </p:nvSpPr>
            <p:spPr bwMode="auto">
              <a:xfrm>
                <a:off x="432" y="1300"/>
                <a:ext cx="1084" cy="350"/>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electrons</a:t>
                </a:r>
              </a:p>
              <a:p>
                <a:pPr eaLnBrk="0" hangingPunct="0"/>
                <a:r>
                  <a:rPr lang="de-CH" sz="1000" baseline="0">
                    <a:solidFill>
                      <a:schemeClr val="tx1"/>
                    </a:solidFill>
                    <a:latin typeface="Calibri"/>
                    <a:cs typeface="Calibri"/>
                  </a:rPr>
                  <a:t>image intensifyer screen</a:t>
                </a:r>
                <a:endParaRPr lang="en-US" sz="1000" baseline="0">
                  <a:solidFill>
                    <a:schemeClr val="tx1"/>
                  </a:solidFill>
                  <a:latin typeface="Calibri"/>
                  <a:cs typeface="Calibri"/>
                </a:endParaRPr>
              </a:p>
            </p:txBody>
          </p:sp>
          <p:sp>
            <p:nvSpPr>
              <p:cNvPr id="69660" name="Text Box 44"/>
              <p:cNvSpPr txBox="1">
                <a:spLocks noChangeArrowheads="1"/>
              </p:cNvSpPr>
              <p:nvPr/>
            </p:nvSpPr>
            <p:spPr bwMode="auto">
              <a:xfrm>
                <a:off x="1584" y="1394"/>
                <a:ext cx="388" cy="236"/>
              </a:xfrm>
              <a:prstGeom prst="rect">
                <a:avLst/>
              </a:prstGeom>
              <a:noFill/>
              <a:ln w="9525">
                <a:noFill/>
                <a:miter lim="800000"/>
                <a:headEnd/>
                <a:tailEnd/>
              </a:ln>
            </p:spPr>
            <p:txBody>
              <a:bodyPr wrap="none">
                <a:spAutoFit/>
              </a:bodyPr>
              <a:lstStyle/>
              <a:p>
                <a:pPr eaLnBrk="0" hangingPunct="0"/>
                <a:r>
                  <a:rPr lang="de-CH" sz="1400" b="0" baseline="0" dirty="0">
                    <a:solidFill>
                      <a:schemeClr val="tx1"/>
                    </a:solidFill>
                    <a:latin typeface="Calibri"/>
                    <a:cs typeface="Calibri"/>
                  </a:rPr>
                  <a:t>   </a:t>
                </a:r>
                <a:r>
                  <a:rPr lang="de-CH" sz="1400" b="0" baseline="0" dirty="0">
                    <a:solidFill>
                      <a:schemeClr val="tx1"/>
                    </a:solidFill>
                    <a:latin typeface="Calibri"/>
                    <a:cs typeface="Calibri"/>
                    <a:sym typeface="Symbol" pitchFamily="18" charset="2"/>
                  </a:rPr>
                  <a:t>10</a:t>
                </a:r>
                <a:r>
                  <a:rPr lang="de-CH" sz="1400" b="0" baseline="30000" dirty="0">
                    <a:solidFill>
                      <a:schemeClr val="tx1"/>
                    </a:solidFill>
                    <a:latin typeface="Calibri"/>
                    <a:cs typeface="Calibri"/>
                    <a:sym typeface="Symbol" pitchFamily="18" charset="2"/>
                  </a:rPr>
                  <a:t>5</a:t>
                </a:r>
              </a:p>
            </p:txBody>
          </p:sp>
        </p:grpSp>
        <p:sp>
          <p:nvSpPr>
            <p:cNvPr id="69646" name="Text Box 45"/>
            <p:cNvSpPr txBox="1">
              <a:spLocks noChangeArrowheads="1"/>
            </p:cNvSpPr>
            <p:nvPr/>
          </p:nvSpPr>
          <p:spPr bwMode="auto">
            <a:xfrm>
              <a:off x="431" y="3221"/>
              <a:ext cx="1253" cy="350"/>
            </a:xfrm>
            <a:prstGeom prst="rect">
              <a:avLst/>
            </a:prstGeom>
            <a:noFill/>
            <a:ln w="9525">
              <a:noFill/>
              <a:miter lim="800000"/>
              <a:headEnd/>
              <a:tailEnd/>
            </a:ln>
          </p:spPr>
          <p:txBody>
            <a:bodyPr wrap="none">
              <a:spAutoFit/>
            </a:bodyPr>
            <a:lstStyle/>
            <a:p>
              <a:pPr eaLnBrk="0" hangingPunct="0"/>
              <a:r>
                <a:rPr lang="de-CH" sz="1400" b="0" baseline="0" dirty="0">
                  <a:solidFill>
                    <a:schemeClr val="tx1"/>
                  </a:solidFill>
                  <a:latin typeface="Calibri"/>
                  <a:cs typeface="Calibri"/>
                </a:rPr>
                <a:t>light (</a:t>
              </a:r>
              <a:r>
                <a:rPr lang="de-CH" sz="1400" b="0" baseline="0" dirty="0" err="1">
                  <a:solidFill>
                    <a:schemeClr val="tx1"/>
                  </a:solidFill>
                  <a:latin typeface="Calibri"/>
                  <a:cs typeface="Calibri"/>
                </a:rPr>
                <a:t>photons</a:t>
              </a:r>
              <a:r>
                <a:rPr lang="de-CH" sz="1400" b="0" baseline="0" dirty="0">
                  <a:solidFill>
                    <a:schemeClr val="tx1"/>
                  </a:solidFill>
                  <a:latin typeface="Calibri"/>
                  <a:cs typeface="Calibri"/>
                </a:rPr>
                <a:t>)</a:t>
              </a:r>
            </a:p>
            <a:p>
              <a:pPr eaLnBrk="0" hangingPunct="0"/>
              <a:r>
                <a:rPr lang="de-CH" sz="1000" baseline="0" dirty="0" err="1">
                  <a:solidFill>
                    <a:schemeClr val="tx1"/>
                  </a:solidFill>
                  <a:latin typeface="Calibri"/>
                  <a:cs typeface="Calibri"/>
                </a:rPr>
                <a:t>image</a:t>
              </a:r>
              <a:r>
                <a:rPr lang="de-CH" sz="1000" baseline="0" dirty="0">
                  <a:solidFill>
                    <a:schemeClr val="tx1"/>
                  </a:solidFill>
                  <a:latin typeface="Calibri"/>
                  <a:cs typeface="Calibri"/>
                </a:rPr>
                <a:t> </a:t>
              </a:r>
              <a:r>
                <a:rPr lang="de-CH" sz="1000" baseline="0" dirty="0" err="1">
                  <a:solidFill>
                    <a:schemeClr val="tx1"/>
                  </a:solidFill>
                  <a:latin typeface="Calibri"/>
                  <a:cs typeface="Calibri"/>
                </a:rPr>
                <a:t>intensifyer</a:t>
              </a:r>
              <a:r>
                <a:rPr lang="de-CH" sz="1000" baseline="0" dirty="0">
                  <a:solidFill>
                    <a:schemeClr val="tx1"/>
                  </a:solidFill>
                  <a:latin typeface="Calibri"/>
                  <a:cs typeface="Calibri"/>
                </a:rPr>
                <a:t> </a:t>
              </a:r>
              <a:r>
                <a:rPr lang="de-CH" sz="1000" baseline="0" dirty="0" err="1">
                  <a:solidFill>
                    <a:schemeClr val="tx1"/>
                  </a:solidFill>
                  <a:latin typeface="Calibri"/>
                  <a:cs typeface="Calibri"/>
                </a:rPr>
                <a:t>exit</a:t>
              </a:r>
              <a:r>
                <a:rPr lang="de-CH" sz="1000" baseline="0" dirty="0">
                  <a:solidFill>
                    <a:schemeClr val="tx1"/>
                  </a:solidFill>
                  <a:latin typeface="Calibri"/>
                  <a:cs typeface="Calibri"/>
                </a:rPr>
                <a:t> </a:t>
              </a:r>
              <a:r>
                <a:rPr lang="de-CH" sz="1000" baseline="0" dirty="0" err="1">
                  <a:solidFill>
                    <a:schemeClr val="tx1"/>
                  </a:solidFill>
                  <a:latin typeface="Calibri"/>
                  <a:cs typeface="Calibri"/>
                </a:rPr>
                <a:t>screen</a:t>
              </a:r>
              <a:endParaRPr lang="en-US" sz="1000" baseline="0" dirty="0">
                <a:solidFill>
                  <a:schemeClr val="tx1"/>
                </a:solidFill>
                <a:latin typeface="Calibri"/>
                <a:cs typeface="Calibri"/>
              </a:endParaRPr>
            </a:p>
          </p:txBody>
        </p:sp>
        <p:sp>
          <p:nvSpPr>
            <p:cNvPr id="69647" name="Text Box 46"/>
            <p:cNvSpPr txBox="1">
              <a:spLocks noChangeArrowheads="1"/>
            </p:cNvSpPr>
            <p:nvPr/>
          </p:nvSpPr>
          <p:spPr bwMode="auto">
            <a:xfrm>
              <a:off x="1584" y="3314"/>
              <a:ext cx="388" cy="236"/>
            </a:xfrm>
            <a:prstGeom prst="rect">
              <a:avLst/>
            </a:prstGeom>
            <a:noFill/>
            <a:ln w="9525">
              <a:noFill/>
              <a:miter lim="800000"/>
              <a:headEnd/>
              <a:tailEnd/>
            </a:ln>
          </p:spPr>
          <p:txBody>
            <a:bodyPr wrap="none">
              <a:spAutoFit/>
            </a:bodyPr>
            <a:lstStyle/>
            <a:p>
              <a:pPr eaLnBrk="0" hangingPunct="0"/>
              <a:r>
                <a:rPr lang="de-CH" sz="1400" b="0" baseline="0" dirty="0">
                  <a:solidFill>
                    <a:schemeClr val="tx1"/>
                  </a:solidFill>
                  <a:latin typeface="Calibri"/>
                  <a:cs typeface="Calibri"/>
                </a:rPr>
                <a:t>   </a:t>
              </a:r>
              <a:r>
                <a:rPr lang="de-CH" sz="1400" b="0" baseline="0" dirty="0">
                  <a:solidFill>
                    <a:schemeClr val="tx1"/>
                  </a:solidFill>
                  <a:latin typeface="Calibri"/>
                  <a:cs typeface="Calibri"/>
                  <a:sym typeface="Symbol" pitchFamily="18" charset="2"/>
                </a:rPr>
                <a:t>10</a:t>
              </a:r>
              <a:r>
                <a:rPr lang="de-CH" sz="1400" b="0" baseline="30000" dirty="0">
                  <a:solidFill>
                    <a:schemeClr val="tx1"/>
                  </a:solidFill>
                  <a:latin typeface="Calibri"/>
                  <a:cs typeface="Calibri"/>
                  <a:sym typeface="Symbol" pitchFamily="18" charset="2"/>
                </a:rPr>
                <a:t>9</a:t>
              </a:r>
            </a:p>
          </p:txBody>
        </p:sp>
        <p:sp>
          <p:nvSpPr>
            <p:cNvPr id="69648" name="AutoShape 47"/>
            <p:cNvSpPr>
              <a:spLocks noChangeArrowheads="1"/>
            </p:cNvSpPr>
            <p:nvPr/>
          </p:nvSpPr>
          <p:spPr bwMode="auto">
            <a:xfrm>
              <a:off x="3648" y="1440"/>
              <a:ext cx="96" cy="96"/>
            </a:xfrm>
            <a:prstGeom prst="octagon">
              <a:avLst>
                <a:gd name="adj" fmla="val 29287"/>
              </a:avLst>
            </a:prstGeom>
            <a:solidFill>
              <a:srgbClr val="CC0000"/>
            </a:solidFill>
            <a:ln w="9525">
              <a:solidFill>
                <a:srgbClr val="CC0000"/>
              </a:solidFill>
              <a:miter lim="800000"/>
              <a:headEnd/>
              <a:tailEnd/>
            </a:ln>
          </p:spPr>
          <p:txBody>
            <a:bodyPr wrap="none" anchor="ctr"/>
            <a:lstStyle/>
            <a:p>
              <a:endParaRPr lang="en-US">
                <a:latin typeface="Calibri"/>
                <a:cs typeface="Calibri"/>
              </a:endParaRPr>
            </a:p>
          </p:txBody>
        </p:sp>
        <p:sp>
          <p:nvSpPr>
            <p:cNvPr id="69649" name="AutoShape 48"/>
            <p:cNvSpPr>
              <a:spLocks noChangeArrowheads="1"/>
            </p:cNvSpPr>
            <p:nvPr/>
          </p:nvSpPr>
          <p:spPr bwMode="auto">
            <a:xfrm>
              <a:off x="2496" y="1824"/>
              <a:ext cx="96" cy="96"/>
            </a:xfrm>
            <a:prstGeom prst="octagon">
              <a:avLst>
                <a:gd name="adj" fmla="val 29287"/>
              </a:avLst>
            </a:prstGeom>
            <a:solidFill>
              <a:srgbClr val="CC0000"/>
            </a:solidFill>
            <a:ln w="9525">
              <a:solidFill>
                <a:srgbClr val="CC0000"/>
              </a:solidFill>
              <a:miter lim="800000"/>
              <a:headEnd/>
              <a:tailEnd/>
            </a:ln>
          </p:spPr>
          <p:txBody>
            <a:bodyPr wrap="none" anchor="ctr"/>
            <a:lstStyle/>
            <a:p>
              <a:endParaRPr lang="en-US">
                <a:latin typeface="Calibri"/>
                <a:cs typeface="Calibri"/>
              </a:endParaRPr>
            </a:p>
          </p:txBody>
        </p:sp>
        <p:sp>
          <p:nvSpPr>
            <p:cNvPr id="69650" name="AutoShape 49"/>
            <p:cNvSpPr>
              <a:spLocks noChangeArrowheads="1"/>
            </p:cNvSpPr>
            <p:nvPr/>
          </p:nvSpPr>
          <p:spPr bwMode="auto">
            <a:xfrm>
              <a:off x="2400" y="2208"/>
              <a:ext cx="96" cy="96"/>
            </a:xfrm>
            <a:prstGeom prst="octagon">
              <a:avLst>
                <a:gd name="adj" fmla="val 29287"/>
              </a:avLst>
            </a:prstGeom>
            <a:solidFill>
              <a:srgbClr val="CC0000"/>
            </a:solidFill>
            <a:ln w="9525">
              <a:solidFill>
                <a:srgbClr val="CC0000"/>
              </a:solidFill>
              <a:miter lim="800000"/>
              <a:headEnd/>
              <a:tailEnd/>
            </a:ln>
          </p:spPr>
          <p:txBody>
            <a:bodyPr wrap="none" anchor="ctr"/>
            <a:lstStyle/>
            <a:p>
              <a:endParaRPr lang="en-US">
                <a:latin typeface="Calibri"/>
                <a:cs typeface="Calibri"/>
              </a:endParaRPr>
            </a:p>
          </p:txBody>
        </p:sp>
        <p:sp>
          <p:nvSpPr>
            <p:cNvPr id="69651" name="AutoShape 50"/>
            <p:cNvSpPr>
              <a:spLocks noChangeArrowheads="1"/>
            </p:cNvSpPr>
            <p:nvPr/>
          </p:nvSpPr>
          <p:spPr bwMode="auto">
            <a:xfrm>
              <a:off x="3792" y="2592"/>
              <a:ext cx="96" cy="96"/>
            </a:xfrm>
            <a:prstGeom prst="octagon">
              <a:avLst>
                <a:gd name="adj" fmla="val 29287"/>
              </a:avLst>
            </a:prstGeom>
            <a:solidFill>
              <a:srgbClr val="CC0000"/>
            </a:solidFill>
            <a:ln w="9525">
              <a:solidFill>
                <a:srgbClr val="CC0000"/>
              </a:solidFill>
              <a:miter lim="800000"/>
              <a:headEnd/>
              <a:tailEnd/>
            </a:ln>
          </p:spPr>
          <p:txBody>
            <a:bodyPr wrap="none" anchor="ctr"/>
            <a:lstStyle/>
            <a:p>
              <a:endParaRPr lang="en-US">
                <a:latin typeface="Calibri"/>
                <a:cs typeface="Calibri"/>
              </a:endParaRPr>
            </a:p>
          </p:txBody>
        </p:sp>
        <p:sp>
          <p:nvSpPr>
            <p:cNvPr id="69652" name="AutoShape 51"/>
            <p:cNvSpPr>
              <a:spLocks noChangeArrowheads="1"/>
            </p:cNvSpPr>
            <p:nvPr/>
          </p:nvSpPr>
          <p:spPr bwMode="auto">
            <a:xfrm>
              <a:off x="3168" y="2976"/>
              <a:ext cx="96" cy="96"/>
            </a:xfrm>
            <a:prstGeom prst="octagon">
              <a:avLst>
                <a:gd name="adj" fmla="val 29287"/>
              </a:avLst>
            </a:prstGeom>
            <a:solidFill>
              <a:srgbClr val="CC0000"/>
            </a:solidFill>
            <a:ln w="9525">
              <a:solidFill>
                <a:srgbClr val="CC0000"/>
              </a:solidFill>
              <a:miter lim="800000"/>
              <a:headEnd/>
              <a:tailEnd/>
            </a:ln>
          </p:spPr>
          <p:txBody>
            <a:bodyPr wrap="none" anchor="ctr"/>
            <a:lstStyle/>
            <a:p>
              <a:endParaRPr lang="en-US">
                <a:latin typeface="Calibri"/>
                <a:cs typeface="Calibri"/>
              </a:endParaRPr>
            </a:p>
          </p:txBody>
        </p:sp>
        <p:sp>
          <p:nvSpPr>
            <p:cNvPr id="69653" name="AutoShape 52"/>
            <p:cNvSpPr>
              <a:spLocks noChangeArrowheads="1"/>
            </p:cNvSpPr>
            <p:nvPr/>
          </p:nvSpPr>
          <p:spPr bwMode="auto">
            <a:xfrm>
              <a:off x="4704" y="3360"/>
              <a:ext cx="96" cy="96"/>
            </a:xfrm>
            <a:prstGeom prst="octagon">
              <a:avLst>
                <a:gd name="adj" fmla="val 29287"/>
              </a:avLst>
            </a:prstGeom>
            <a:solidFill>
              <a:srgbClr val="CC0000"/>
            </a:solidFill>
            <a:ln w="9525">
              <a:solidFill>
                <a:srgbClr val="CC0000"/>
              </a:solidFill>
              <a:miter lim="800000"/>
              <a:headEnd/>
              <a:tailEnd/>
            </a:ln>
          </p:spPr>
          <p:txBody>
            <a:bodyPr wrap="none" anchor="ctr"/>
            <a:lstStyle/>
            <a:p>
              <a:endParaRPr lang="en-US">
                <a:latin typeface="Calibri"/>
                <a:cs typeface="Calibri"/>
              </a:endParaRPr>
            </a:p>
          </p:txBody>
        </p:sp>
        <p:sp>
          <p:nvSpPr>
            <p:cNvPr id="69654" name="Line 53"/>
            <p:cNvSpPr>
              <a:spLocks noChangeShapeType="1"/>
            </p:cNvSpPr>
            <p:nvPr/>
          </p:nvSpPr>
          <p:spPr bwMode="auto">
            <a:xfrm flipH="1">
              <a:off x="2544" y="1488"/>
              <a:ext cx="1152" cy="384"/>
            </a:xfrm>
            <a:prstGeom prst="line">
              <a:avLst/>
            </a:prstGeom>
            <a:noFill/>
            <a:ln w="38100">
              <a:solidFill>
                <a:srgbClr val="CC0000"/>
              </a:solidFill>
              <a:round/>
              <a:headEnd/>
              <a:tailEnd/>
            </a:ln>
          </p:spPr>
          <p:txBody>
            <a:bodyPr/>
            <a:lstStyle/>
            <a:p>
              <a:endParaRPr lang="en-US">
                <a:latin typeface="Calibri"/>
                <a:cs typeface="Calibri"/>
              </a:endParaRPr>
            </a:p>
          </p:txBody>
        </p:sp>
        <p:sp>
          <p:nvSpPr>
            <p:cNvPr id="69655" name="Line 54"/>
            <p:cNvSpPr>
              <a:spLocks noChangeShapeType="1"/>
            </p:cNvSpPr>
            <p:nvPr/>
          </p:nvSpPr>
          <p:spPr bwMode="auto">
            <a:xfrm flipH="1">
              <a:off x="2448" y="1872"/>
              <a:ext cx="96" cy="384"/>
            </a:xfrm>
            <a:prstGeom prst="line">
              <a:avLst/>
            </a:prstGeom>
            <a:noFill/>
            <a:ln w="38100">
              <a:solidFill>
                <a:srgbClr val="CC0000"/>
              </a:solidFill>
              <a:round/>
              <a:headEnd/>
              <a:tailEnd/>
            </a:ln>
          </p:spPr>
          <p:txBody>
            <a:bodyPr/>
            <a:lstStyle/>
            <a:p>
              <a:endParaRPr lang="en-US">
                <a:latin typeface="Calibri"/>
                <a:cs typeface="Calibri"/>
              </a:endParaRPr>
            </a:p>
          </p:txBody>
        </p:sp>
        <p:sp>
          <p:nvSpPr>
            <p:cNvPr id="69656" name="Line 55"/>
            <p:cNvSpPr>
              <a:spLocks noChangeShapeType="1"/>
            </p:cNvSpPr>
            <p:nvPr/>
          </p:nvSpPr>
          <p:spPr bwMode="auto">
            <a:xfrm>
              <a:off x="2448" y="2256"/>
              <a:ext cx="1392" cy="384"/>
            </a:xfrm>
            <a:prstGeom prst="line">
              <a:avLst/>
            </a:prstGeom>
            <a:noFill/>
            <a:ln w="38100">
              <a:solidFill>
                <a:srgbClr val="CC0000"/>
              </a:solidFill>
              <a:round/>
              <a:headEnd/>
              <a:tailEnd/>
            </a:ln>
          </p:spPr>
          <p:txBody>
            <a:bodyPr/>
            <a:lstStyle/>
            <a:p>
              <a:endParaRPr lang="en-US">
                <a:latin typeface="Calibri"/>
                <a:cs typeface="Calibri"/>
              </a:endParaRPr>
            </a:p>
          </p:txBody>
        </p:sp>
        <p:sp>
          <p:nvSpPr>
            <p:cNvPr id="69657" name="Line 56"/>
            <p:cNvSpPr>
              <a:spLocks noChangeShapeType="1"/>
            </p:cNvSpPr>
            <p:nvPr/>
          </p:nvSpPr>
          <p:spPr bwMode="auto">
            <a:xfrm flipH="1">
              <a:off x="3216" y="2640"/>
              <a:ext cx="624" cy="384"/>
            </a:xfrm>
            <a:prstGeom prst="line">
              <a:avLst/>
            </a:prstGeom>
            <a:noFill/>
            <a:ln w="38100">
              <a:solidFill>
                <a:srgbClr val="CC0000"/>
              </a:solidFill>
              <a:round/>
              <a:headEnd/>
              <a:tailEnd/>
            </a:ln>
          </p:spPr>
          <p:txBody>
            <a:bodyPr/>
            <a:lstStyle/>
            <a:p>
              <a:endParaRPr lang="en-US">
                <a:latin typeface="Calibri"/>
                <a:cs typeface="Calibri"/>
              </a:endParaRPr>
            </a:p>
          </p:txBody>
        </p:sp>
        <p:sp>
          <p:nvSpPr>
            <p:cNvPr id="69658" name="Line 57"/>
            <p:cNvSpPr>
              <a:spLocks noChangeShapeType="1"/>
            </p:cNvSpPr>
            <p:nvPr/>
          </p:nvSpPr>
          <p:spPr bwMode="auto">
            <a:xfrm>
              <a:off x="3216" y="3024"/>
              <a:ext cx="1536" cy="384"/>
            </a:xfrm>
            <a:prstGeom prst="line">
              <a:avLst/>
            </a:prstGeom>
            <a:noFill/>
            <a:ln w="38100">
              <a:solidFill>
                <a:srgbClr val="CC0000"/>
              </a:solidFill>
              <a:round/>
              <a:headEnd/>
              <a:tailEnd/>
            </a:ln>
          </p:spPr>
          <p:txBody>
            <a:bodyPr/>
            <a:lstStyle/>
            <a:p>
              <a:endParaRPr lang="en-US">
                <a:latin typeface="Calibri"/>
                <a:cs typeface="Calibri"/>
              </a:endParaRPr>
            </a:p>
          </p:txBody>
        </p:sp>
      </p:grpSp>
      <p:sp>
        <p:nvSpPr>
          <p:cNvPr id="69635" name="Rectangle 60"/>
          <p:cNvSpPr>
            <a:spLocks noGrp="1" noChangeArrowheads="1"/>
          </p:cNvSpPr>
          <p:nvPr>
            <p:ph type="title"/>
          </p:nvPr>
        </p:nvSpPr>
        <p:spPr/>
        <p:txBody>
          <a:bodyPr/>
          <a:lstStyle/>
          <a:p>
            <a:pPr eaLnBrk="1" hangingPunct="1"/>
            <a:r>
              <a:rPr lang="en-US">
                <a:latin typeface="Calibri"/>
                <a:cs typeface="Calibri"/>
              </a:rPr>
              <a:t>Projection imaging – Summary</a:t>
            </a:r>
          </a:p>
        </p:txBody>
      </p:sp>
      <p:sp>
        <p:nvSpPr>
          <p:cNvPr id="69636" name="Text Box 61"/>
          <p:cNvSpPr txBox="1">
            <a:spLocks noChangeArrowheads="1"/>
          </p:cNvSpPr>
          <p:nvPr/>
        </p:nvSpPr>
        <p:spPr bwMode="auto">
          <a:xfrm>
            <a:off x="625475" y="1263849"/>
            <a:ext cx="5468938" cy="457200"/>
          </a:xfrm>
          <a:prstGeom prst="rect">
            <a:avLst/>
          </a:prstGeom>
          <a:noFill/>
          <a:ln w="9525">
            <a:noFill/>
            <a:miter lim="800000"/>
            <a:headEnd/>
            <a:tailEnd/>
          </a:ln>
        </p:spPr>
        <p:txBody>
          <a:bodyPr wrap="none">
            <a:spAutoFit/>
          </a:bodyPr>
          <a:lstStyle/>
          <a:p>
            <a:r>
              <a:rPr lang="en-US" sz="2400" baseline="0">
                <a:latin typeface="Calibri"/>
                <a:cs typeface="Calibri"/>
              </a:rPr>
              <a:t>Particle statistics in a typical X-ray chain</a:t>
            </a:r>
            <a:endParaRPr lang="en-US" sz="2400" baseline="0">
              <a:latin typeface="Calibri"/>
              <a:cs typeface="Calibri"/>
              <a:sym typeface="Symbol" pitchFamily="18" charset="2"/>
            </a:endParaRPr>
          </a:p>
        </p:txBody>
      </p:sp>
      <p:sp>
        <p:nvSpPr>
          <p:cNvPr id="2" name="Slide Number Placeholder 1">
            <a:extLst>
              <a:ext uri="{FF2B5EF4-FFF2-40B4-BE49-F238E27FC236}">
                <a16:creationId xmlns:a16="http://schemas.microsoft.com/office/drawing/2014/main" id="{61E71299-2C5B-6D42-909C-335B5B4BADB1}"/>
              </a:ext>
            </a:extLst>
          </p:cNvPr>
          <p:cNvSpPr>
            <a:spLocks noGrp="1"/>
          </p:cNvSpPr>
          <p:nvPr>
            <p:ph type="sldNum" sz="quarter" idx="4"/>
          </p:nvPr>
        </p:nvSpPr>
        <p:spPr/>
        <p:txBody>
          <a:bodyPr/>
          <a:lstStyle/>
          <a:p>
            <a:fld id="{79594931-7310-8546-9CE2-0B8C244628BE}" type="slidenum">
              <a:rPr lang="en-US" smtClean="0"/>
              <a:pPr/>
              <a:t>13</a:t>
            </a:fld>
            <a:endParaRPr lang="en-US"/>
          </a:p>
        </p:txBody>
      </p:sp>
    </p:spTree>
    <p:extLst>
      <p:ext uri="{BB962C8B-B14F-4D97-AF65-F5344CB8AC3E}">
        <p14:creationId xmlns:p14="http://schemas.microsoft.com/office/powerpoint/2010/main" val="350317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Digital X-ray </a:t>
            </a:r>
            <a:endParaRPr lang="en-US" sz="5400" b="1" baseline="0" dirty="0">
              <a:solidFill>
                <a:srgbClr val="2A6AB3"/>
              </a:solidFill>
              <a:latin typeface="Calibri"/>
              <a:cs typeface="Calibri"/>
            </a:endParaRP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2.6-2.7</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1FC37D6E-C3C3-A44A-8B70-3903F58874B3}"/>
              </a:ext>
            </a:extLst>
          </p:cNvPr>
          <p:cNvSpPr>
            <a:spLocks noGrp="1"/>
          </p:cNvSpPr>
          <p:nvPr>
            <p:ph type="sldNum" sz="quarter" idx="4"/>
          </p:nvPr>
        </p:nvSpPr>
        <p:spPr/>
        <p:txBody>
          <a:bodyPr/>
          <a:lstStyle/>
          <a:p>
            <a:fld id="{79594931-7310-8546-9CE2-0B8C244628BE}" type="slidenum">
              <a:rPr lang="en-US" smtClean="0"/>
              <a:pPr/>
              <a:t>14</a:t>
            </a:fld>
            <a:endParaRPr lang="en-US"/>
          </a:p>
        </p:txBody>
      </p:sp>
    </p:spTree>
    <p:extLst>
      <p:ext uri="{BB962C8B-B14F-4D97-AF65-F5344CB8AC3E}">
        <p14:creationId xmlns:p14="http://schemas.microsoft.com/office/powerpoint/2010/main" val="110821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atin typeface="Calibri"/>
                <a:cs typeface="Calibri"/>
              </a:rPr>
              <a:t>Image conversion</a:t>
            </a:r>
          </a:p>
        </p:txBody>
      </p:sp>
      <p:sp>
        <p:nvSpPr>
          <p:cNvPr id="72707" name="Text Box 4"/>
          <p:cNvSpPr txBox="1">
            <a:spLocks noChangeArrowheads="1"/>
          </p:cNvSpPr>
          <p:nvPr/>
        </p:nvSpPr>
        <p:spPr bwMode="auto">
          <a:xfrm>
            <a:off x="625475" y="1147763"/>
            <a:ext cx="7402513" cy="457200"/>
          </a:xfrm>
          <a:prstGeom prst="rect">
            <a:avLst/>
          </a:prstGeom>
          <a:noFill/>
          <a:ln w="9525">
            <a:noFill/>
            <a:miter lim="800000"/>
            <a:headEnd/>
            <a:tailEnd/>
          </a:ln>
        </p:spPr>
        <p:txBody>
          <a:bodyPr>
            <a:spAutoFit/>
          </a:bodyPr>
          <a:lstStyle/>
          <a:p>
            <a:r>
              <a:rPr lang="en-US" sz="2400" baseline="0" dirty="0">
                <a:latin typeface="Calibri"/>
                <a:cs typeface="Calibri"/>
              </a:rPr>
              <a:t>Luminescence using barium </a:t>
            </a:r>
            <a:r>
              <a:rPr lang="en-US" sz="2400" baseline="0" dirty="0" err="1">
                <a:latin typeface="Calibri"/>
                <a:cs typeface="Calibri"/>
              </a:rPr>
              <a:t>fluorohalide</a:t>
            </a:r>
            <a:r>
              <a:rPr lang="en-US" sz="2400" baseline="0" dirty="0">
                <a:latin typeface="Calibri"/>
                <a:cs typeface="Calibri"/>
              </a:rPr>
              <a:t> </a:t>
            </a:r>
            <a:r>
              <a:rPr lang="en-US" sz="1600" baseline="0" dirty="0">
                <a:latin typeface="Calibri"/>
                <a:cs typeface="Calibri"/>
              </a:rPr>
              <a:t>(</a:t>
            </a:r>
            <a:r>
              <a:rPr lang="en-US" sz="1600" baseline="0" dirty="0" err="1">
                <a:latin typeface="Calibri"/>
                <a:cs typeface="Calibri"/>
              </a:rPr>
              <a:t>BaFBr:Eu</a:t>
            </a:r>
            <a:r>
              <a:rPr lang="en-US" sz="1600" baseline="0" dirty="0">
                <a:latin typeface="Calibri"/>
                <a:cs typeface="Calibri"/>
              </a:rPr>
              <a:t>)</a:t>
            </a:r>
          </a:p>
        </p:txBody>
      </p:sp>
      <p:sp>
        <p:nvSpPr>
          <p:cNvPr id="72708" name="AutoShape 33"/>
          <p:cNvSpPr>
            <a:spLocks noChangeArrowheads="1"/>
          </p:cNvSpPr>
          <p:nvPr/>
        </p:nvSpPr>
        <p:spPr bwMode="auto">
          <a:xfrm>
            <a:off x="827088" y="4168775"/>
            <a:ext cx="2527300" cy="300038"/>
          </a:xfrm>
          <a:prstGeom prst="cube">
            <a:avLst>
              <a:gd name="adj" fmla="val 74889"/>
            </a:avLst>
          </a:prstGeom>
          <a:solidFill>
            <a:srgbClr val="CC0000"/>
          </a:solidFill>
          <a:ln w="9525">
            <a:noFill/>
            <a:miter lim="800000"/>
            <a:headEnd/>
            <a:tailEnd/>
          </a:ln>
        </p:spPr>
        <p:txBody>
          <a:bodyPr wrap="none" anchor="ctr"/>
          <a:lstStyle/>
          <a:p>
            <a:endParaRPr lang="en-US">
              <a:latin typeface="Calibri"/>
              <a:cs typeface="Calibri"/>
            </a:endParaRPr>
          </a:p>
        </p:txBody>
      </p:sp>
      <p:sp>
        <p:nvSpPr>
          <p:cNvPr id="72709" name="Line 34"/>
          <p:cNvSpPr>
            <a:spLocks noChangeShapeType="1"/>
          </p:cNvSpPr>
          <p:nvPr/>
        </p:nvSpPr>
        <p:spPr bwMode="auto">
          <a:xfrm flipH="1">
            <a:off x="1047750" y="2482850"/>
            <a:ext cx="1019175" cy="1825625"/>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72710" name="Oval 35"/>
          <p:cNvSpPr>
            <a:spLocks noChangeArrowheads="1"/>
          </p:cNvSpPr>
          <p:nvPr/>
        </p:nvSpPr>
        <p:spPr bwMode="auto">
          <a:xfrm>
            <a:off x="1368425" y="3609975"/>
            <a:ext cx="1395413" cy="644525"/>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grpSp>
        <p:nvGrpSpPr>
          <p:cNvPr id="72711" name="Group 36"/>
          <p:cNvGrpSpPr>
            <a:grpSpLocks/>
          </p:cNvGrpSpPr>
          <p:nvPr/>
        </p:nvGrpSpPr>
        <p:grpSpPr bwMode="auto">
          <a:xfrm flipH="1">
            <a:off x="2066925" y="2482850"/>
            <a:ext cx="1019175" cy="1825625"/>
            <a:chOff x="2109" y="1207"/>
            <a:chExt cx="862" cy="1543"/>
          </a:xfrm>
        </p:grpSpPr>
        <p:sp>
          <p:nvSpPr>
            <p:cNvPr id="72734" name="Line 37"/>
            <p:cNvSpPr>
              <a:spLocks noChangeShapeType="1"/>
            </p:cNvSpPr>
            <p:nvPr/>
          </p:nvSpPr>
          <p:spPr bwMode="auto">
            <a:xfrm flipH="1">
              <a:off x="2109" y="1207"/>
              <a:ext cx="862" cy="1543"/>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72735" name="Line 38"/>
            <p:cNvSpPr>
              <a:spLocks noChangeShapeType="1"/>
            </p:cNvSpPr>
            <p:nvPr/>
          </p:nvSpPr>
          <p:spPr bwMode="auto">
            <a:xfrm flipH="1">
              <a:off x="2517" y="1207"/>
              <a:ext cx="454" cy="1543"/>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grpSp>
      <p:sp>
        <p:nvSpPr>
          <p:cNvPr id="72712" name="Line 39"/>
          <p:cNvSpPr>
            <a:spLocks noChangeShapeType="1"/>
          </p:cNvSpPr>
          <p:nvPr/>
        </p:nvSpPr>
        <p:spPr bwMode="auto">
          <a:xfrm flipH="1">
            <a:off x="1530350" y="2482850"/>
            <a:ext cx="536575" cy="1825625"/>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72713" name="Line 40"/>
          <p:cNvSpPr>
            <a:spLocks noChangeShapeType="1"/>
          </p:cNvSpPr>
          <p:nvPr/>
        </p:nvSpPr>
        <p:spPr bwMode="auto">
          <a:xfrm flipH="1">
            <a:off x="2066925" y="2482850"/>
            <a:ext cx="0" cy="1825625"/>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72714" name="Text Box 57"/>
          <p:cNvSpPr txBox="1">
            <a:spLocks noChangeArrowheads="1"/>
          </p:cNvSpPr>
          <p:nvPr/>
        </p:nvSpPr>
        <p:spPr bwMode="auto">
          <a:xfrm>
            <a:off x="1260475" y="2859088"/>
            <a:ext cx="1700213" cy="641350"/>
          </a:xfrm>
          <a:prstGeom prst="rect">
            <a:avLst/>
          </a:prstGeom>
          <a:solidFill>
            <a:schemeClr val="bg1"/>
          </a:solidFill>
          <a:ln w="9525">
            <a:noFill/>
            <a:miter lim="800000"/>
            <a:headEnd/>
            <a:tailEnd/>
          </a:ln>
        </p:spPr>
        <p:txBody>
          <a:bodyPr>
            <a:spAutoFit/>
          </a:bodyPr>
          <a:lstStyle/>
          <a:p>
            <a:pPr algn="ctr"/>
            <a:r>
              <a:rPr lang="en-US" sz="1800" baseline="0">
                <a:latin typeface="Calibri"/>
                <a:cs typeface="Calibri"/>
              </a:rPr>
              <a:t>incident radiation</a:t>
            </a:r>
            <a:endParaRPr lang="en-US" sz="1800">
              <a:latin typeface="Calibri"/>
              <a:cs typeface="Calibri"/>
              <a:sym typeface="Symbol" pitchFamily="18" charset="2"/>
            </a:endParaRPr>
          </a:p>
        </p:txBody>
      </p:sp>
      <p:sp>
        <p:nvSpPr>
          <p:cNvPr id="72715" name="Text Box 58"/>
          <p:cNvSpPr txBox="1">
            <a:spLocks noChangeArrowheads="1"/>
          </p:cNvSpPr>
          <p:nvPr/>
        </p:nvSpPr>
        <p:spPr bwMode="auto">
          <a:xfrm>
            <a:off x="539750" y="5281613"/>
            <a:ext cx="8604250" cy="1027112"/>
          </a:xfrm>
          <a:prstGeom prst="rect">
            <a:avLst/>
          </a:prstGeom>
          <a:noFill/>
          <a:ln w="9525">
            <a:noFill/>
            <a:miter lim="800000"/>
            <a:headEnd/>
            <a:tailEnd/>
          </a:ln>
        </p:spPr>
        <p:txBody>
          <a:bodyPr>
            <a:spAutoFit/>
          </a:bodyPr>
          <a:lstStyle/>
          <a:p>
            <a:pPr>
              <a:buFontTx/>
              <a:buChar char="•"/>
            </a:pPr>
            <a:r>
              <a:rPr lang="en-US" sz="1800" b="0" baseline="0" dirty="0">
                <a:latin typeface="Calibri"/>
                <a:cs typeface="Calibri"/>
              </a:rPr>
              <a:t> absorbed x-rays liberate e</a:t>
            </a:r>
            <a:r>
              <a:rPr lang="en-US" sz="1800" b="0" dirty="0">
                <a:latin typeface="Calibri"/>
                <a:cs typeface="Calibri"/>
              </a:rPr>
              <a:t>-</a:t>
            </a:r>
            <a:r>
              <a:rPr lang="en-US" sz="1800" b="0" baseline="0" dirty="0">
                <a:latin typeface="Calibri"/>
                <a:cs typeface="Calibri"/>
              </a:rPr>
              <a:t> from valence band to conduction band; e</a:t>
            </a:r>
            <a:r>
              <a:rPr lang="en-US" sz="1800" b="0" baseline="30000" dirty="0">
                <a:latin typeface="Calibri"/>
                <a:cs typeface="Calibri"/>
              </a:rPr>
              <a:t>-</a:t>
            </a:r>
            <a:r>
              <a:rPr lang="en-US" sz="1800" b="0" dirty="0">
                <a:latin typeface="Calibri"/>
                <a:cs typeface="Calibri"/>
              </a:rPr>
              <a:t> </a:t>
            </a:r>
            <a:r>
              <a:rPr lang="en-US" sz="1800" b="0" baseline="0" dirty="0">
                <a:latin typeface="Calibri"/>
                <a:cs typeface="Calibri"/>
              </a:rPr>
              <a:t>get trapped</a:t>
            </a:r>
          </a:p>
          <a:p>
            <a:pPr>
              <a:spcBef>
                <a:spcPct val="20000"/>
              </a:spcBef>
              <a:buFontTx/>
              <a:buChar char="•"/>
            </a:pPr>
            <a:r>
              <a:rPr lang="en-US" sz="1800" b="0" baseline="0" dirty="0">
                <a:latin typeface="Calibri"/>
                <a:cs typeface="Calibri"/>
              </a:rPr>
              <a:t> scanning red laser stimulates trapped electrons</a:t>
            </a:r>
          </a:p>
          <a:p>
            <a:pPr>
              <a:spcBef>
                <a:spcPct val="20000"/>
              </a:spcBef>
              <a:buFontTx/>
              <a:buChar char="•"/>
            </a:pPr>
            <a:r>
              <a:rPr lang="en-US" sz="1800" b="0" baseline="0" dirty="0">
                <a:latin typeface="Calibri"/>
                <a:cs typeface="Calibri"/>
              </a:rPr>
              <a:t> reflected light is collected in photo multiplier tube + stored as digital image</a:t>
            </a:r>
          </a:p>
        </p:txBody>
      </p:sp>
      <p:sp>
        <p:nvSpPr>
          <p:cNvPr id="72716" name="Text Box 60"/>
          <p:cNvSpPr txBox="1">
            <a:spLocks noChangeArrowheads="1"/>
          </p:cNvSpPr>
          <p:nvPr/>
        </p:nvSpPr>
        <p:spPr bwMode="auto">
          <a:xfrm>
            <a:off x="1471613" y="4462463"/>
            <a:ext cx="1155700" cy="396875"/>
          </a:xfrm>
          <a:prstGeom prst="rect">
            <a:avLst/>
          </a:prstGeom>
          <a:noFill/>
          <a:ln w="9525">
            <a:noFill/>
            <a:miter lim="800000"/>
            <a:headEnd/>
            <a:tailEnd/>
          </a:ln>
        </p:spPr>
        <p:txBody>
          <a:bodyPr wrap="none">
            <a:spAutoFit/>
          </a:bodyPr>
          <a:lstStyle/>
          <a:p>
            <a:r>
              <a:rPr lang="en-US" baseline="0">
                <a:solidFill>
                  <a:srgbClr val="CC0000"/>
                </a:solidFill>
                <a:latin typeface="Calibri"/>
                <a:cs typeface="Calibri"/>
              </a:rPr>
              <a:t>BaFBr</a:t>
            </a:r>
            <a:r>
              <a:rPr lang="en-US" baseline="0">
                <a:solidFill>
                  <a:srgbClr val="CC0000"/>
                </a:solidFill>
                <a:latin typeface="Calibri"/>
                <a:cs typeface="Calibri"/>
                <a:sym typeface="Symbol" pitchFamily="18" charset="2"/>
              </a:rPr>
              <a:t>Eu</a:t>
            </a:r>
            <a:endParaRPr lang="en-US">
              <a:solidFill>
                <a:srgbClr val="CC0000"/>
              </a:solidFill>
              <a:latin typeface="Calibri"/>
              <a:cs typeface="Calibri"/>
              <a:sym typeface="Symbol" pitchFamily="18" charset="2"/>
            </a:endParaRPr>
          </a:p>
        </p:txBody>
      </p:sp>
      <p:sp>
        <p:nvSpPr>
          <p:cNvPr id="72717" name="Rectangle 62"/>
          <p:cNvSpPr>
            <a:spLocks noChangeArrowheads="1"/>
          </p:cNvSpPr>
          <p:nvPr/>
        </p:nvSpPr>
        <p:spPr bwMode="auto">
          <a:xfrm>
            <a:off x="3851275" y="3130550"/>
            <a:ext cx="1441450" cy="1368425"/>
          </a:xfrm>
          <a:prstGeom prst="rect">
            <a:avLst/>
          </a:prstGeom>
          <a:solidFill>
            <a:srgbClr val="CC0000">
              <a:alpha val="20000"/>
            </a:srgbClr>
          </a:solidFill>
          <a:ln w="9525">
            <a:noFill/>
            <a:miter lim="800000"/>
            <a:headEnd/>
            <a:tailEnd/>
          </a:ln>
        </p:spPr>
        <p:txBody>
          <a:bodyPr wrap="none" anchor="ctr"/>
          <a:lstStyle/>
          <a:p>
            <a:endParaRPr lang="en-US">
              <a:latin typeface="Calibri"/>
              <a:cs typeface="Calibri"/>
            </a:endParaRPr>
          </a:p>
        </p:txBody>
      </p:sp>
      <p:sp>
        <p:nvSpPr>
          <p:cNvPr id="72718" name="Oval 63"/>
          <p:cNvSpPr>
            <a:spLocks noChangeArrowheads="1"/>
          </p:cNvSpPr>
          <p:nvPr/>
        </p:nvSpPr>
        <p:spPr bwMode="auto">
          <a:xfrm>
            <a:off x="4067175" y="4138613"/>
            <a:ext cx="288925" cy="288925"/>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dirty="0">
                <a:solidFill>
                  <a:schemeClr val="tx1"/>
                </a:solidFill>
                <a:latin typeface="Calibri"/>
                <a:cs typeface="Calibri"/>
              </a:rPr>
              <a:t>e</a:t>
            </a:r>
            <a:r>
              <a:rPr lang="en-US" sz="1800" baseline="30000" dirty="0">
                <a:solidFill>
                  <a:schemeClr val="tx1"/>
                </a:solidFill>
                <a:latin typeface="Calibri"/>
                <a:cs typeface="Calibri"/>
              </a:rPr>
              <a:t>-</a:t>
            </a:r>
          </a:p>
        </p:txBody>
      </p:sp>
      <p:sp>
        <p:nvSpPr>
          <p:cNvPr id="72719" name="Line 64"/>
          <p:cNvSpPr>
            <a:spLocks noChangeShapeType="1"/>
          </p:cNvSpPr>
          <p:nvPr/>
        </p:nvSpPr>
        <p:spPr bwMode="auto">
          <a:xfrm flipV="1">
            <a:off x="4211638" y="3348038"/>
            <a:ext cx="0" cy="719137"/>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sp>
        <p:nvSpPr>
          <p:cNvPr id="72720" name="Line 65"/>
          <p:cNvSpPr>
            <a:spLocks noChangeShapeType="1"/>
          </p:cNvSpPr>
          <p:nvPr/>
        </p:nvSpPr>
        <p:spPr bwMode="auto">
          <a:xfrm rot="5400000" flipV="1">
            <a:off x="4608513" y="2951163"/>
            <a:ext cx="0" cy="647700"/>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sp>
        <p:nvSpPr>
          <p:cNvPr id="72721" name="Line 66"/>
          <p:cNvSpPr>
            <a:spLocks noChangeShapeType="1"/>
          </p:cNvSpPr>
          <p:nvPr/>
        </p:nvSpPr>
        <p:spPr bwMode="auto">
          <a:xfrm>
            <a:off x="4932363" y="3419475"/>
            <a:ext cx="0" cy="215900"/>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sp>
        <p:nvSpPr>
          <p:cNvPr id="72722" name="Oval 67"/>
          <p:cNvSpPr>
            <a:spLocks noChangeArrowheads="1"/>
          </p:cNvSpPr>
          <p:nvPr/>
        </p:nvSpPr>
        <p:spPr bwMode="auto">
          <a:xfrm>
            <a:off x="4787900" y="3633788"/>
            <a:ext cx="288925" cy="288925"/>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dirty="0">
                <a:solidFill>
                  <a:schemeClr val="tx1"/>
                </a:solidFill>
                <a:latin typeface="Calibri"/>
                <a:cs typeface="Calibri"/>
              </a:rPr>
              <a:t>e</a:t>
            </a:r>
            <a:r>
              <a:rPr lang="en-US" sz="1800" baseline="30000" dirty="0">
                <a:solidFill>
                  <a:schemeClr val="tx1"/>
                </a:solidFill>
                <a:latin typeface="Calibri"/>
                <a:cs typeface="Calibri"/>
              </a:rPr>
              <a:t>-</a:t>
            </a:r>
          </a:p>
        </p:txBody>
      </p:sp>
      <p:sp>
        <p:nvSpPr>
          <p:cNvPr id="72723" name="Text Box 68"/>
          <p:cNvSpPr txBox="1">
            <a:spLocks noChangeArrowheads="1"/>
          </p:cNvSpPr>
          <p:nvPr/>
        </p:nvSpPr>
        <p:spPr bwMode="auto">
          <a:xfrm>
            <a:off x="3792538" y="4427538"/>
            <a:ext cx="1643062" cy="396875"/>
          </a:xfrm>
          <a:prstGeom prst="rect">
            <a:avLst/>
          </a:prstGeom>
          <a:noFill/>
          <a:ln w="9525">
            <a:noFill/>
            <a:miter lim="800000"/>
            <a:headEnd/>
            <a:tailEnd/>
          </a:ln>
        </p:spPr>
        <p:txBody>
          <a:bodyPr wrap="none">
            <a:spAutoFit/>
          </a:bodyPr>
          <a:lstStyle/>
          <a:p>
            <a:r>
              <a:rPr lang="en-US" baseline="0">
                <a:solidFill>
                  <a:srgbClr val="CC0000"/>
                </a:solidFill>
                <a:latin typeface="Calibri"/>
                <a:cs typeface="Calibri"/>
              </a:rPr>
              <a:t>valence band</a:t>
            </a:r>
            <a:endParaRPr lang="en-US">
              <a:solidFill>
                <a:srgbClr val="CC0000"/>
              </a:solidFill>
              <a:latin typeface="Calibri"/>
              <a:cs typeface="Calibri"/>
              <a:sym typeface="Symbol" pitchFamily="18" charset="2"/>
            </a:endParaRPr>
          </a:p>
        </p:txBody>
      </p:sp>
      <p:sp>
        <p:nvSpPr>
          <p:cNvPr id="72724" name="Text Box 69"/>
          <p:cNvSpPr txBox="1">
            <a:spLocks noChangeArrowheads="1"/>
          </p:cNvSpPr>
          <p:nvPr/>
        </p:nvSpPr>
        <p:spPr bwMode="auto">
          <a:xfrm>
            <a:off x="3538538" y="2771775"/>
            <a:ext cx="2041525" cy="396875"/>
          </a:xfrm>
          <a:prstGeom prst="rect">
            <a:avLst/>
          </a:prstGeom>
          <a:noFill/>
          <a:ln w="9525">
            <a:noFill/>
            <a:miter lim="800000"/>
            <a:headEnd/>
            <a:tailEnd/>
          </a:ln>
        </p:spPr>
        <p:txBody>
          <a:bodyPr wrap="none">
            <a:spAutoFit/>
          </a:bodyPr>
          <a:lstStyle/>
          <a:p>
            <a:r>
              <a:rPr lang="en-US" baseline="0">
                <a:solidFill>
                  <a:srgbClr val="CC0000"/>
                </a:solidFill>
                <a:latin typeface="Calibri"/>
                <a:cs typeface="Calibri"/>
              </a:rPr>
              <a:t>conduction band</a:t>
            </a:r>
            <a:endParaRPr lang="en-US">
              <a:solidFill>
                <a:srgbClr val="CC0000"/>
              </a:solidFill>
              <a:latin typeface="Calibri"/>
              <a:cs typeface="Calibri"/>
              <a:sym typeface="Symbol" pitchFamily="18" charset="2"/>
            </a:endParaRPr>
          </a:p>
        </p:txBody>
      </p:sp>
      <p:sp>
        <p:nvSpPr>
          <p:cNvPr id="72725" name="AutoShape 70"/>
          <p:cNvSpPr>
            <a:spLocks noChangeArrowheads="1"/>
          </p:cNvSpPr>
          <p:nvPr/>
        </p:nvSpPr>
        <p:spPr bwMode="auto">
          <a:xfrm>
            <a:off x="6005513" y="4198938"/>
            <a:ext cx="2527300" cy="300037"/>
          </a:xfrm>
          <a:prstGeom prst="cube">
            <a:avLst>
              <a:gd name="adj" fmla="val 74889"/>
            </a:avLst>
          </a:prstGeom>
          <a:solidFill>
            <a:srgbClr val="CC0000"/>
          </a:solidFill>
          <a:ln w="9525">
            <a:noFill/>
            <a:miter lim="800000"/>
            <a:headEnd/>
            <a:tailEnd/>
          </a:ln>
        </p:spPr>
        <p:txBody>
          <a:bodyPr wrap="none" anchor="ctr"/>
          <a:lstStyle/>
          <a:p>
            <a:endParaRPr lang="en-US">
              <a:latin typeface="Calibri"/>
              <a:cs typeface="Calibri"/>
            </a:endParaRPr>
          </a:p>
        </p:txBody>
      </p:sp>
      <p:sp>
        <p:nvSpPr>
          <p:cNvPr id="712775" name="Line 71"/>
          <p:cNvSpPr>
            <a:spLocks noChangeShapeType="1"/>
          </p:cNvSpPr>
          <p:nvPr/>
        </p:nvSpPr>
        <p:spPr bwMode="auto">
          <a:xfrm>
            <a:off x="6372225" y="3275013"/>
            <a:ext cx="647700" cy="1008062"/>
          </a:xfrm>
          <a:prstGeom prst="line">
            <a:avLst/>
          </a:prstGeom>
          <a:noFill/>
          <a:ln w="76200" cap="rnd">
            <a:solidFill>
              <a:srgbClr val="CC0000"/>
            </a:solidFill>
            <a:prstDash val="sysDot"/>
            <a:round/>
            <a:headEnd/>
            <a:tailEnd type="triangle" w="med" len="med"/>
          </a:ln>
          <a:effectLst>
            <a:outerShdw dist="35921" dir="2700000" algn="ctr" rotWithShape="0">
              <a:schemeClr val="tx1"/>
            </a:outerShdw>
          </a:effectLst>
        </p:spPr>
        <p:txBody>
          <a:bodyPr/>
          <a:lstStyle/>
          <a:p>
            <a:pPr>
              <a:defRPr/>
            </a:pPr>
            <a:endParaRPr lang="en-US">
              <a:latin typeface="Calibri"/>
              <a:cs typeface="Calibri"/>
            </a:endParaRPr>
          </a:p>
        </p:txBody>
      </p:sp>
      <p:sp>
        <p:nvSpPr>
          <p:cNvPr id="712776" name="Line 72"/>
          <p:cNvSpPr>
            <a:spLocks noChangeShapeType="1"/>
          </p:cNvSpPr>
          <p:nvPr/>
        </p:nvSpPr>
        <p:spPr bwMode="auto">
          <a:xfrm flipV="1">
            <a:off x="7308850" y="3275013"/>
            <a:ext cx="576263" cy="935037"/>
          </a:xfrm>
          <a:prstGeom prst="line">
            <a:avLst/>
          </a:prstGeom>
          <a:noFill/>
          <a:ln w="76200" cap="rnd">
            <a:solidFill>
              <a:srgbClr val="6699FF"/>
            </a:solidFill>
            <a:prstDash val="sysDot"/>
            <a:round/>
            <a:headEnd/>
            <a:tailEnd type="triangle" w="med" len="med"/>
          </a:ln>
          <a:effectLst>
            <a:outerShdw dist="35921" dir="2700000" algn="ctr" rotWithShape="0">
              <a:schemeClr val="tx1"/>
            </a:outerShdw>
          </a:effectLst>
        </p:spPr>
        <p:txBody>
          <a:bodyPr/>
          <a:lstStyle/>
          <a:p>
            <a:pPr>
              <a:defRPr/>
            </a:pPr>
            <a:endParaRPr lang="en-US">
              <a:latin typeface="Calibri"/>
              <a:cs typeface="Calibri"/>
            </a:endParaRPr>
          </a:p>
        </p:txBody>
      </p:sp>
      <p:sp>
        <p:nvSpPr>
          <p:cNvPr id="72728" name="AutoShape 75"/>
          <p:cNvSpPr>
            <a:spLocks noChangeArrowheads="1"/>
          </p:cNvSpPr>
          <p:nvPr/>
        </p:nvSpPr>
        <p:spPr bwMode="auto">
          <a:xfrm rot="1824707">
            <a:off x="7956550" y="2339975"/>
            <a:ext cx="503238" cy="969963"/>
          </a:xfrm>
          <a:prstGeom prst="can">
            <a:avLst>
              <a:gd name="adj" fmla="val 30473"/>
            </a:avLst>
          </a:prstGeom>
          <a:gradFill rotWithShape="1">
            <a:gsLst>
              <a:gs pos="0">
                <a:srgbClr val="666666"/>
              </a:gs>
              <a:gs pos="50000">
                <a:srgbClr val="DDDDDD"/>
              </a:gs>
              <a:gs pos="100000">
                <a:srgbClr val="666666"/>
              </a:gs>
            </a:gsLst>
            <a:lin ang="0" scaled="1"/>
          </a:gradFill>
          <a:ln w="9525">
            <a:solidFill>
              <a:srgbClr val="4D4D4D"/>
            </a:solidFill>
            <a:round/>
            <a:headEnd/>
            <a:tailEnd/>
          </a:ln>
        </p:spPr>
        <p:txBody>
          <a:bodyPr wrap="none" lIns="0" tIns="0" rIns="0" bIns="0" anchor="ctr" anchorCtr="1"/>
          <a:lstStyle/>
          <a:p>
            <a:r>
              <a:rPr lang="en-US" sz="1600" baseline="0">
                <a:solidFill>
                  <a:schemeClr val="tx1"/>
                </a:solidFill>
                <a:latin typeface="Calibri"/>
                <a:cs typeface="Calibri"/>
              </a:rPr>
              <a:t>PMT</a:t>
            </a:r>
          </a:p>
        </p:txBody>
      </p:sp>
      <p:sp>
        <p:nvSpPr>
          <p:cNvPr id="72729" name="Text Box 76"/>
          <p:cNvSpPr txBox="1">
            <a:spLocks noChangeArrowheads="1"/>
          </p:cNvSpPr>
          <p:nvPr/>
        </p:nvSpPr>
        <p:spPr bwMode="auto">
          <a:xfrm rot="3413737">
            <a:off x="5969793" y="3345657"/>
            <a:ext cx="1827213" cy="457200"/>
          </a:xfrm>
          <a:prstGeom prst="rect">
            <a:avLst/>
          </a:prstGeom>
          <a:noFill/>
          <a:ln w="9525">
            <a:noFill/>
            <a:miter lim="800000"/>
            <a:headEnd/>
            <a:tailEnd/>
          </a:ln>
        </p:spPr>
        <p:txBody>
          <a:bodyPr>
            <a:spAutoFit/>
          </a:bodyPr>
          <a:lstStyle/>
          <a:p>
            <a:r>
              <a:rPr lang="en-US" sz="2400" baseline="0">
                <a:solidFill>
                  <a:srgbClr val="CC0000"/>
                </a:solidFill>
                <a:latin typeface="Calibri"/>
                <a:cs typeface="Calibri"/>
              </a:rPr>
              <a:t>red laser</a:t>
            </a:r>
            <a:endParaRPr lang="en-US" sz="2400">
              <a:solidFill>
                <a:srgbClr val="CC0000"/>
              </a:solidFill>
              <a:latin typeface="Calibri"/>
              <a:cs typeface="Calibri"/>
              <a:sym typeface="Symbol" pitchFamily="18" charset="2"/>
            </a:endParaRPr>
          </a:p>
        </p:txBody>
      </p:sp>
      <p:sp>
        <p:nvSpPr>
          <p:cNvPr id="712781" name="Oval 77"/>
          <p:cNvSpPr>
            <a:spLocks noChangeArrowheads="1"/>
          </p:cNvSpPr>
          <p:nvPr/>
        </p:nvSpPr>
        <p:spPr bwMode="auto">
          <a:xfrm>
            <a:off x="1836738" y="17986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1)</a:t>
            </a:r>
          </a:p>
        </p:txBody>
      </p:sp>
      <p:sp>
        <p:nvSpPr>
          <p:cNvPr id="712782" name="Oval 78"/>
          <p:cNvSpPr>
            <a:spLocks noChangeArrowheads="1"/>
          </p:cNvSpPr>
          <p:nvPr/>
        </p:nvSpPr>
        <p:spPr bwMode="auto">
          <a:xfrm>
            <a:off x="4183063" y="18018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2)</a:t>
            </a:r>
          </a:p>
        </p:txBody>
      </p:sp>
      <p:sp>
        <p:nvSpPr>
          <p:cNvPr id="712783" name="Oval 79"/>
          <p:cNvSpPr>
            <a:spLocks noChangeArrowheads="1"/>
          </p:cNvSpPr>
          <p:nvPr/>
        </p:nvSpPr>
        <p:spPr bwMode="auto">
          <a:xfrm>
            <a:off x="6732588" y="18018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3)</a:t>
            </a:r>
          </a:p>
        </p:txBody>
      </p:sp>
      <p:sp>
        <p:nvSpPr>
          <p:cNvPr id="2" name="Slide Number Placeholder 1">
            <a:extLst>
              <a:ext uri="{FF2B5EF4-FFF2-40B4-BE49-F238E27FC236}">
                <a16:creationId xmlns:a16="http://schemas.microsoft.com/office/drawing/2014/main" id="{A13A177D-E91A-7447-A4DC-4013F7612CFD}"/>
              </a:ext>
            </a:extLst>
          </p:cNvPr>
          <p:cNvSpPr>
            <a:spLocks noGrp="1"/>
          </p:cNvSpPr>
          <p:nvPr>
            <p:ph type="sldNum" sz="quarter" idx="4"/>
          </p:nvPr>
        </p:nvSpPr>
        <p:spPr/>
        <p:txBody>
          <a:bodyPr/>
          <a:lstStyle/>
          <a:p>
            <a:fld id="{79594931-7310-8546-9CE2-0B8C244628BE}" type="slidenum">
              <a:rPr lang="en-US" smtClean="0"/>
              <a:pPr/>
              <a:t>15</a:t>
            </a:fld>
            <a:endParaRPr lang="en-US"/>
          </a:p>
        </p:txBody>
      </p:sp>
    </p:spTree>
    <p:extLst>
      <p:ext uri="{BB962C8B-B14F-4D97-AF65-F5344CB8AC3E}">
        <p14:creationId xmlns:p14="http://schemas.microsoft.com/office/powerpoint/2010/main" val="144069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6" descr="selen"/>
          <p:cNvPicPr>
            <a:picLocks noChangeAspect="1" noChangeArrowheads="1"/>
          </p:cNvPicPr>
          <p:nvPr/>
        </p:nvPicPr>
        <p:blipFill>
          <a:blip r:embed="rId3"/>
          <a:srcRect/>
          <a:stretch>
            <a:fillRect/>
          </a:stretch>
        </p:blipFill>
        <p:spPr bwMode="auto">
          <a:xfrm>
            <a:off x="395288" y="1341438"/>
            <a:ext cx="8189912" cy="4581525"/>
          </a:xfrm>
          <a:prstGeom prst="rect">
            <a:avLst/>
          </a:prstGeom>
          <a:noFill/>
          <a:ln w="25400">
            <a:noFill/>
            <a:miter lim="800000"/>
            <a:headEnd/>
            <a:tailEnd/>
          </a:ln>
        </p:spPr>
      </p:pic>
      <p:sp>
        <p:nvSpPr>
          <p:cNvPr id="73731" name="Rectangle 11"/>
          <p:cNvSpPr>
            <a:spLocks noChangeArrowheads="1"/>
          </p:cNvSpPr>
          <p:nvPr/>
        </p:nvSpPr>
        <p:spPr bwMode="auto">
          <a:xfrm>
            <a:off x="3671888" y="1514475"/>
            <a:ext cx="1638300" cy="258763"/>
          </a:xfrm>
          <a:prstGeom prst="rect">
            <a:avLst/>
          </a:prstGeom>
          <a:solidFill>
            <a:schemeClr val="bg1"/>
          </a:solidFill>
          <a:ln w="9525">
            <a:noFill/>
            <a:miter lim="800000"/>
            <a:headEnd/>
            <a:tailEnd/>
          </a:ln>
        </p:spPr>
        <p:txBody>
          <a:bodyPr wrap="none" anchor="ctr"/>
          <a:lstStyle/>
          <a:p>
            <a:pPr algn="ctr" eaLnBrk="0" hangingPunct="0"/>
            <a:r>
              <a:rPr lang="en-US" sz="1600" b="0" baseline="0">
                <a:latin typeface="Calibri"/>
                <a:cs typeface="Calibri"/>
              </a:rPr>
              <a:t>incident radiation</a:t>
            </a:r>
          </a:p>
        </p:txBody>
      </p:sp>
      <p:sp>
        <p:nvSpPr>
          <p:cNvPr id="73732" name="Rectangle 12"/>
          <p:cNvSpPr>
            <a:spLocks noChangeArrowheads="1"/>
          </p:cNvSpPr>
          <p:nvPr/>
        </p:nvSpPr>
        <p:spPr bwMode="auto">
          <a:xfrm>
            <a:off x="5481638" y="1412875"/>
            <a:ext cx="1552575" cy="430213"/>
          </a:xfrm>
          <a:prstGeom prst="rect">
            <a:avLst/>
          </a:prstGeom>
          <a:solidFill>
            <a:schemeClr val="bg1"/>
          </a:solidFill>
          <a:ln w="19050">
            <a:noFill/>
            <a:miter lim="800000"/>
            <a:headEnd/>
            <a:tailEnd/>
          </a:ln>
        </p:spPr>
        <p:txBody>
          <a:bodyPr wrap="none" anchor="ctr"/>
          <a:lstStyle/>
          <a:p>
            <a:pPr algn="ctr" eaLnBrk="0" hangingPunct="0"/>
            <a:r>
              <a:rPr lang="en-US" sz="2400" baseline="0">
                <a:solidFill>
                  <a:srgbClr val="CC0000"/>
                </a:solidFill>
                <a:latin typeface="Calibri"/>
                <a:cs typeface="Calibri"/>
              </a:rPr>
              <a:t>exposure </a:t>
            </a:r>
          </a:p>
        </p:txBody>
      </p:sp>
      <p:sp>
        <p:nvSpPr>
          <p:cNvPr id="73733" name="Rectangle 13"/>
          <p:cNvSpPr>
            <a:spLocks noChangeArrowheads="1"/>
          </p:cNvSpPr>
          <p:nvPr/>
        </p:nvSpPr>
        <p:spPr bwMode="auto">
          <a:xfrm>
            <a:off x="3843338" y="3841750"/>
            <a:ext cx="1293812" cy="690563"/>
          </a:xfrm>
          <a:prstGeom prst="rect">
            <a:avLst/>
          </a:prstGeom>
          <a:solidFill>
            <a:schemeClr val="bg1"/>
          </a:solidFill>
          <a:ln w="9525">
            <a:noFill/>
            <a:miter lim="800000"/>
            <a:headEnd/>
            <a:tailEnd/>
          </a:ln>
        </p:spPr>
        <p:txBody>
          <a:bodyPr wrap="none" anchor="ctr"/>
          <a:lstStyle/>
          <a:p>
            <a:pPr algn="ctr" eaLnBrk="0" hangingPunct="0"/>
            <a:endParaRPr lang="en-US" sz="1400" b="0" baseline="0">
              <a:latin typeface="Calibri"/>
              <a:cs typeface="Calibri"/>
            </a:endParaRPr>
          </a:p>
        </p:txBody>
      </p:sp>
      <p:sp>
        <p:nvSpPr>
          <p:cNvPr id="73734" name="Text Box 14"/>
          <p:cNvSpPr txBox="1">
            <a:spLocks noChangeArrowheads="1"/>
          </p:cNvSpPr>
          <p:nvPr/>
        </p:nvSpPr>
        <p:spPr bwMode="auto">
          <a:xfrm>
            <a:off x="3843338" y="3849688"/>
            <a:ext cx="1120820" cy="646331"/>
          </a:xfrm>
          <a:prstGeom prst="rect">
            <a:avLst/>
          </a:prstGeom>
          <a:noFill/>
          <a:ln w="9525">
            <a:noFill/>
            <a:miter lim="800000"/>
            <a:headEnd/>
            <a:tailEnd/>
          </a:ln>
        </p:spPr>
        <p:txBody>
          <a:bodyPr wrap="none">
            <a:spAutoFit/>
          </a:bodyPr>
          <a:lstStyle/>
          <a:p>
            <a:pPr eaLnBrk="0" hangingPunct="0"/>
            <a:r>
              <a:rPr lang="en-US" sz="1400" b="0" baseline="0">
                <a:latin typeface="Calibri"/>
                <a:cs typeface="Calibri"/>
              </a:rPr>
              <a:t>excited state</a:t>
            </a:r>
          </a:p>
          <a:p>
            <a:pPr eaLnBrk="0" hangingPunct="0"/>
            <a:endParaRPr lang="en-US" sz="800" b="0" baseline="0">
              <a:latin typeface="Calibri"/>
              <a:cs typeface="Calibri"/>
            </a:endParaRPr>
          </a:p>
          <a:p>
            <a:pPr eaLnBrk="0" hangingPunct="0"/>
            <a:r>
              <a:rPr lang="en-US" sz="1400" b="0" baseline="0">
                <a:latin typeface="Calibri"/>
                <a:cs typeface="Calibri"/>
              </a:rPr>
              <a:t>ground state</a:t>
            </a:r>
          </a:p>
        </p:txBody>
      </p:sp>
      <p:sp>
        <p:nvSpPr>
          <p:cNvPr id="73735" name="Rectangle 15"/>
          <p:cNvSpPr>
            <a:spLocks noChangeArrowheads="1"/>
          </p:cNvSpPr>
          <p:nvPr/>
        </p:nvSpPr>
        <p:spPr bwMode="auto">
          <a:xfrm>
            <a:off x="998538" y="4618038"/>
            <a:ext cx="2155825" cy="863600"/>
          </a:xfrm>
          <a:prstGeom prst="rect">
            <a:avLst/>
          </a:prstGeom>
          <a:solidFill>
            <a:schemeClr val="bg1"/>
          </a:solidFill>
          <a:ln w="9525">
            <a:noFill/>
            <a:miter lim="800000"/>
            <a:headEnd/>
            <a:tailEnd/>
          </a:ln>
        </p:spPr>
        <p:txBody>
          <a:bodyPr wrap="none" anchor="ctr"/>
          <a:lstStyle/>
          <a:p>
            <a:pPr algn="ctr" eaLnBrk="0" hangingPunct="0"/>
            <a:endParaRPr lang="en-US" sz="1400" b="0" baseline="0">
              <a:latin typeface="Calibri"/>
              <a:cs typeface="Calibri"/>
            </a:endParaRPr>
          </a:p>
        </p:txBody>
      </p:sp>
      <p:sp>
        <p:nvSpPr>
          <p:cNvPr id="73736" name="Text Box 16"/>
          <p:cNvSpPr txBox="1">
            <a:spLocks noChangeArrowheads="1"/>
          </p:cNvSpPr>
          <p:nvPr/>
        </p:nvSpPr>
        <p:spPr bwMode="auto">
          <a:xfrm>
            <a:off x="998538" y="4652963"/>
            <a:ext cx="1706266" cy="646331"/>
          </a:xfrm>
          <a:prstGeom prst="rect">
            <a:avLst/>
          </a:prstGeom>
          <a:noFill/>
          <a:ln w="9525">
            <a:noFill/>
            <a:miter lim="800000"/>
            <a:headEnd/>
            <a:tailEnd/>
          </a:ln>
        </p:spPr>
        <p:txBody>
          <a:bodyPr wrap="none">
            <a:spAutoFit/>
          </a:bodyPr>
          <a:lstStyle/>
          <a:p>
            <a:pPr eaLnBrk="0" hangingPunct="0"/>
            <a:r>
              <a:rPr lang="en-US" sz="1200" baseline="0">
                <a:latin typeface="Calibri"/>
                <a:cs typeface="Calibri"/>
              </a:rPr>
              <a:t>remaining excitation</a:t>
            </a:r>
          </a:p>
          <a:p>
            <a:pPr eaLnBrk="0" hangingPunct="0"/>
            <a:r>
              <a:rPr lang="en-US" sz="1200" baseline="0">
                <a:latin typeface="Calibri"/>
                <a:cs typeface="Calibri"/>
              </a:rPr>
              <a:t>is removed by exposure</a:t>
            </a:r>
          </a:p>
          <a:p>
            <a:pPr eaLnBrk="0" hangingPunct="0"/>
            <a:r>
              <a:rPr lang="en-US" sz="1200" baseline="0">
                <a:latin typeface="Calibri"/>
                <a:cs typeface="Calibri"/>
              </a:rPr>
              <a:t>to intensive light</a:t>
            </a:r>
          </a:p>
        </p:txBody>
      </p:sp>
      <p:sp>
        <p:nvSpPr>
          <p:cNvPr id="73737" name="Rectangle 17"/>
          <p:cNvSpPr>
            <a:spLocks noChangeArrowheads="1"/>
          </p:cNvSpPr>
          <p:nvPr/>
        </p:nvSpPr>
        <p:spPr bwMode="auto">
          <a:xfrm>
            <a:off x="642938" y="4014788"/>
            <a:ext cx="1408112" cy="431800"/>
          </a:xfrm>
          <a:prstGeom prst="rect">
            <a:avLst/>
          </a:prstGeom>
          <a:solidFill>
            <a:schemeClr val="bg1"/>
          </a:solidFill>
          <a:ln w="19050">
            <a:noFill/>
            <a:miter lim="800000"/>
            <a:headEnd/>
            <a:tailEnd/>
          </a:ln>
        </p:spPr>
        <p:txBody>
          <a:bodyPr wrap="none" anchor="ctr"/>
          <a:lstStyle/>
          <a:p>
            <a:pPr algn="ctr" eaLnBrk="0" hangingPunct="0"/>
            <a:r>
              <a:rPr lang="en-US" sz="2400" baseline="0">
                <a:solidFill>
                  <a:srgbClr val="CC0000"/>
                </a:solidFill>
                <a:latin typeface="Calibri"/>
                <a:cs typeface="Calibri"/>
              </a:rPr>
              <a:t>reset </a:t>
            </a:r>
          </a:p>
        </p:txBody>
      </p:sp>
      <p:sp>
        <p:nvSpPr>
          <p:cNvPr id="73738" name="Rectangle 18"/>
          <p:cNvSpPr>
            <a:spLocks noChangeArrowheads="1"/>
          </p:cNvSpPr>
          <p:nvPr/>
        </p:nvSpPr>
        <p:spPr bwMode="auto">
          <a:xfrm>
            <a:off x="6948488" y="4014788"/>
            <a:ext cx="1550987" cy="431800"/>
          </a:xfrm>
          <a:prstGeom prst="rect">
            <a:avLst/>
          </a:prstGeom>
          <a:solidFill>
            <a:schemeClr val="bg1"/>
          </a:solidFill>
          <a:ln w="19050">
            <a:noFill/>
            <a:miter lim="800000"/>
            <a:headEnd/>
            <a:tailEnd/>
          </a:ln>
        </p:spPr>
        <p:txBody>
          <a:bodyPr wrap="none" anchor="ctr"/>
          <a:lstStyle/>
          <a:p>
            <a:pPr algn="ctr" eaLnBrk="0" hangingPunct="0"/>
            <a:r>
              <a:rPr lang="en-US" sz="2400" baseline="0">
                <a:solidFill>
                  <a:srgbClr val="CC0000"/>
                </a:solidFill>
                <a:latin typeface="Calibri"/>
                <a:cs typeface="Calibri"/>
              </a:rPr>
              <a:t>read-out</a:t>
            </a:r>
          </a:p>
        </p:txBody>
      </p:sp>
      <p:sp>
        <p:nvSpPr>
          <p:cNvPr id="73739" name="Rectangle 19"/>
          <p:cNvSpPr>
            <a:spLocks noChangeArrowheads="1"/>
          </p:cNvSpPr>
          <p:nvPr/>
        </p:nvSpPr>
        <p:spPr bwMode="auto">
          <a:xfrm>
            <a:off x="1601788" y="3582988"/>
            <a:ext cx="517525" cy="346075"/>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73740" name="Text Box 20"/>
          <p:cNvSpPr txBox="1">
            <a:spLocks noChangeArrowheads="1"/>
          </p:cNvSpPr>
          <p:nvPr/>
        </p:nvSpPr>
        <p:spPr bwMode="auto">
          <a:xfrm>
            <a:off x="2206625" y="3359150"/>
            <a:ext cx="469149" cy="276999"/>
          </a:xfrm>
          <a:prstGeom prst="rect">
            <a:avLst/>
          </a:prstGeom>
          <a:noFill/>
          <a:ln w="9525">
            <a:noFill/>
            <a:miter lim="800000"/>
            <a:headEnd/>
            <a:tailEnd/>
          </a:ln>
        </p:spPr>
        <p:txBody>
          <a:bodyPr wrap="none">
            <a:spAutoFit/>
          </a:bodyPr>
          <a:lstStyle/>
          <a:p>
            <a:pPr eaLnBrk="0" hangingPunct="0"/>
            <a:r>
              <a:rPr lang="en-US" sz="1200" baseline="0">
                <a:latin typeface="Calibri"/>
                <a:cs typeface="Calibri"/>
              </a:rPr>
              <a:t>light</a:t>
            </a:r>
          </a:p>
        </p:txBody>
      </p:sp>
      <p:sp>
        <p:nvSpPr>
          <p:cNvPr id="73741" name="Rectangle 21"/>
          <p:cNvSpPr>
            <a:spLocks noChangeArrowheads="1"/>
          </p:cNvSpPr>
          <p:nvPr/>
        </p:nvSpPr>
        <p:spPr bwMode="auto">
          <a:xfrm>
            <a:off x="6430963" y="3152775"/>
            <a:ext cx="2068512" cy="776288"/>
          </a:xfrm>
          <a:prstGeom prst="rect">
            <a:avLst/>
          </a:prstGeom>
          <a:solidFill>
            <a:schemeClr val="bg1"/>
          </a:solidFill>
          <a:ln w="9525">
            <a:noFill/>
            <a:miter lim="800000"/>
            <a:headEnd/>
            <a:tailEnd/>
          </a:ln>
        </p:spPr>
        <p:txBody>
          <a:bodyPr wrap="none" anchor="ctr"/>
          <a:lstStyle/>
          <a:p>
            <a:pPr algn="ctr" eaLnBrk="0" hangingPunct="0"/>
            <a:endParaRPr lang="en-US" sz="1400" b="0" baseline="0">
              <a:latin typeface="Calibri"/>
              <a:cs typeface="Calibri"/>
            </a:endParaRPr>
          </a:p>
        </p:txBody>
      </p:sp>
      <p:sp>
        <p:nvSpPr>
          <p:cNvPr id="73742" name="Text Box 22"/>
          <p:cNvSpPr txBox="1">
            <a:spLocks noChangeArrowheads="1"/>
          </p:cNvSpPr>
          <p:nvPr/>
        </p:nvSpPr>
        <p:spPr bwMode="auto">
          <a:xfrm>
            <a:off x="6430963" y="3203575"/>
            <a:ext cx="1102385" cy="338554"/>
          </a:xfrm>
          <a:prstGeom prst="rect">
            <a:avLst/>
          </a:prstGeom>
          <a:noFill/>
          <a:ln w="9525">
            <a:noFill/>
            <a:miter lim="800000"/>
            <a:headEnd/>
            <a:tailEnd/>
          </a:ln>
        </p:spPr>
        <p:txBody>
          <a:bodyPr wrap="none">
            <a:spAutoFit/>
          </a:bodyPr>
          <a:lstStyle/>
          <a:p>
            <a:pPr eaLnBrk="0" hangingPunct="0"/>
            <a:r>
              <a:rPr lang="en-US" sz="1600" b="0" baseline="0">
                <a:latin typeface="Calibri"/>
                <a:cs typeface="Calibri"/>
              </a:rPr>
              <a:t>laser beam</a:t>
            </a:r>
          </a:p>
        </p:txBody>
      </p:sp>
      <p:sp>
        <p:nvSpPr>
          <p:cNvPr id="73743" name="Rectangle 23"/>
          <p:cNvSpPr>
            <a:spLocks noChangeArrowheads="1"/>
          </p:cNvSpPr>
          <p:nvPr/>
        </p:nvSpPr>
        <p:spPr bwMode="auto">
          <a:xfrm>
            <a:off x="5222875" y="3411538"/>
            <a:ext cx="517525" cy="25876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73744" name="Text Box 24"/>
          <p:cNvSpPr txBox="1">
            <a:spLocks noChangeArrowheads="1"/>
          </p:cNvSpPr>
          <p:nvPr/>
        </p:nvSpPr>
        <p:spPr bwMode="auto">
          <a:xfrm>
            <a:off x="5137150" y="3444875"/>
            <a:ext cx="479425" cy="274638"/>
          </a:xfrm>
          <a:prstGeom prst="rect">
            <a:avLst/>
          </a:prstGeom>
          <a:noFill/>
          <a:ln w="9525">
            <a:noFill/>
            <a:miter lim="800000"/>
            <a:headEnd/>
            <a:tailEnd/>
          </a:ln>
        </p:spPr>
        <p:txBody>
          <a:bodyPr wrap="none">
            <a:spAutoFit/>
          </a:bodyPr>
          <a:lstStyle/>
          <a:p>
            <a:pPr eaLnBrk="0" hangingPunct="0"/>
            <a:r>
              <a:rPr lang="en-US" sz="1200" baseline="0">
                <a:latin typeface="Calibri"/>
                <a:cs typeface="Calibri"/>
              </a:rPr>
              <a:t>scan</a:t>
            </a:r>
          </a:p>
        </p:txBody>
      </p:sp>
      <p:sp>
        <p:nvSpPr>
          <p:cNvPr id="73745" name="Text Box 25"/>
          <p:cNvSpPr txBox="1">
            <a:spLocks noChangeArrowheads="1"/>
          </p:cNvSpPr>
          <p:nvPr/>
        </p:nvSpPr>
        <p:spPr bwMode="auto">
          <a:xfrm>
            <a:off x="6343650" y="3571875"/>
            <a:ext cx="2262859" cy="338554"/>
          </a:xfrm>
          <a:prstGeom prst="rect">
            <a:avLst/>
          </a:prstGeom>
          <a:noFill/>
          <a:ln w="9525">
            <a:noFill/>
            <a:miter lim="800000"/>
            <a:headEnd/>
            <a:tailEnd/>
          </a:ln>
        </p:spPr>
        <p:txBody>
          <a:bodyPr wrap="none">
            <a:spAutoFit/>
          </a:bodyPr>
          <a:lstStyle/>
          <a:p>
            <a:pPr eaLnBrk="0" hangingPunct="0"/>
            <a:r>
              <a:rPr lang="en-US" sz="1600" b="0" baseline="0">
                <a:latin typeface="Calibri"/>
                <a:cs typeface="Calibri"/>
              </a:rPr>
              <a:t>stimulated luminescence</a:t>
            </a:r>
          </a:p>
        </p:txBody>
      </p:sp>
      <p:sp>
        <p:nvSpPr>
          <p:cNvPr id="73746" name="Text Box 26"/>
          <p:cNvSpPr txBox="1">
            <a:spLocks noChangeArrowheads="1"/>
          </p:cNvSpPr>
          <p:nvPr/>
        </p:nvSpPr>
        <p:spPr bwMode="auto">
          <a:xfrm>
            <a:off x="6172200" y="4970463"/>
            <a:ext cx="1109663" cy="306387"/>
          </a:xfrm>
          <a:prstGeom prst="rect">
            <a:avLst/>
          </a:prstGeom>
          <a:noFill/>
          <a:ln w="9525">
            <a:noFill/>
            <a:miter lim="800000"/>
            <a:headEnd/>
            <a:tailEnd/>
          </a:ln>
        </p:spPr>
        <p:txBody>
          <a:bodyPr wrap="none">
            <a:spAutoFit/>
          </a:bodyPr>
          <a:lstStyle/>
          <a:p>
            <a:pPr eaLnBrk="0" hangingPunct="0"/>
            <a:r>
              <a:rPr lang="en-US" sz="1400" baseline="0">
                <a:latin typeface="Calibri"/>
                <a:cs typeface="Calibri"/>
              </a:rPr>
              <a:t>Ba F Br: Eu</a:t>
            </a:r>
            <a:r>
              <a:rPr lang="en-US" sz="1400">
                <a:latin typeface="Calibri"/>
                <a:cs typeface="Calibri"/>
              </a:rPr>
              <a:t>++</a:t>
            </a:r>
          </a:p>
        </p:txBody>
      </p:sp>
      <p:sp>
        <p:nvSpPr>
          <p:cNvPr id="73747" name="Line 27"/>
          <p:cNvSpPr>
            <a:spLocks noChangeShapeType="1"/>
          </p:cNvSpPr>
          <p:nvPr/>
        </p:nvSpPr>
        <p:spPr bwMode="auto">
          <a:xfrm>
            <a:off x="6257925" y="4187825"/>
            <a:ext cx="431800" cy="688975"/>
          </a:xfrm>
          <a:prstGeom prst="line">
            <a:avLst/>
          </a:prstGeom>
          <a:noFill/>
          <a:ln w="9525">
            <a:solidFill>
              <a:schemeClr val="tx1"/>
            </a:solidFill>
            <a:round/>
            <a:headEnd/>
            <a:tailEnd/>
          </a:ln>
        </p:spPr>
        <p:txBody>
          <a:bodyPr/>
          <a:lstStyle/>
          <a:p>
            <a:endParaRPr lang="en-US">
              <a:latin typeface="Calibri"/>
              <a:cs typeface="Calibri"/>
            </a:endParaRPr>
          </a:p>
        </p:txBody>
      </p:sp>
      <p:sp>
        <p:nvSpPr>
          <p:cNvPr id="73748" name="Rectangle 28"/>
          <p:cNvSpPr>
            <a:spLocks noGrp="1" noChangeArrowheads="1"/>
          </p:cNvSpPr>
          <p:nvPr>
            <p:ph type="title"/>
          </p:nvPr>
        </p:nvSpPr>
        <p:spPr/>
        <p:txBody>
          <a:bodyPr/>
          <a:lstStyle/>
          <a:p>
            <a:pPr eaLnBrk="1" hangingPunct="1"/>
            <a:r>
              <a:rPr lang="en-US">
                <a:latin typeface="Calibri"/>
                <a:cs typeface="Calibri"/>
              </a:rPr>
              <a:t>Digital Luminescence</a:t>
            </a:r>
          </a:p>
        </p:txBody>
      </p:sp>
      <p:sp>
        <p:nvSpPr>
          <p:cNvPr id="2" name="Slide Number Placeholder 1">
            <a:extLst>
              <a:ext uri="{FF2B5EF4-FFF2-40B4-BE49-F238E27FC236}">
                <a16:creationId xmlns:a16="http://schemas.microsoft.com/office/drawing/2014/main" id="{885FC994-A1D9-9647-9586-5F28F1246572}"/>
              </a:ext>
            </a:extLst>
          </p:cNvPr>
          <p:cNvSpPr>
            <a:spLocks noGrp="1"/>
          </p:cNvSpPr>
          <p:nvPr>
            <p:ph type="sldNum" sz="quarter" idx="4"/>
          </p:nvPr>
        </p:nvSpPr>
        <p:spPr/>
        <p:txBody>
          <a:bodyPr/>
          <a:lstStyle/>
          <a:p>
            <a:fld id="{79594931-7310-8546-9CE2-0B8C244628BE}" type="slidenum">
              <a:rPr lang="en-US" smtClean="0"/>
              <a:pPr/>
              <a:t>16</a:t>
            </a:fld>
            <a:endParaRPr lang="en-US"/>
          </a:p>
        </p:txBody>
      </p:sp>
    </p:spTree>
    <p:extLst>
      <p:ext uri="{BB962C8B-B14F-4D97-AF65-F5344CB8AC3E}">
        <p14:creationId xmlns:p14="http://schemas.microsoft.com/office/powerpoint/2010/main" val="235025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6" descr="selen1"/>
          <p:cNvPicPr>
            <a:picLocks noChangeAspect="1" noChangeArrowheads="1"/>
          </p:cNvPicPr>
          <p:nvPr/>
        </p:nvPicPr>
        <p:blipFill>
          <a:blip r:embed="rId3"/>
          <a:srcRect/>
          <a:stretch>
            <a:fillRect/>
          </a:stretch>
        </p:blipFill>
        <p:spPr bwMode="auto">
          <a:xfrm>
            <a:off x="838200" y="1504950"/>
            <a:ext cx="7467600" cy="4084638"/>
          </a:xfrm>
          <a:prstGeom prst="rect">
            <a:avLst/>
          </a:prstGeom>
          <a:noFill/>
          <a:ln w="25400">
            <a:solidFill>
              <a:schemeClr val="bg2"/>
            </a:solidFill>
            <a:miter lim="800000"/>
            <a:headEnd/>
            <a:tailEnd/>
          </a:ln>
        </p:spPr>
      </p:pic>
      <p:sp>
        <p:nvSpPr>
          <p:cNvPr id="74755" name="Rectangle 11"/>
          <p:cNvSpPr>
            <a:spLocks noChangeArrowheads="1"/>
          </p:cNvSpPr>
          <p:nvPr/>
        </p:nvSpPr>
        <p:spPr bwMode="auto">
          <a:xfrm>
            <a:off x="2362200" y="2800350"/>
            <a:ext cx="838200" cy="228600"/>
          </a:xfrm>
          <a:prstGeom prst="rect">
            <a:avLst/>
          </a:prstGeom>
          <a:solidFill>
            <a:schemeClr val="bg1"/>
          </a:solidFill>
          <a:ln w="9525">
            <a:noFill/>
            <a:miter lim="800000"/>
            <a:headEnd/>
            <a:tailEnd/>
          </a:ln>
        </p:spPr>
        <p:txBody>
          <a:bodyPr wrap="none" anchor="ctr"/>
          <a:lstStyle/>
          <a:p>
            <a:pPr algn="ctr" eaLnBrk="0" hangingPunct="0"/>
            <a:endParaRPr lang="en-US" sz="1400" baseline="0">
              <a:solidFill>
                <a:schemeClr val="tx1"/>
              </a:solidFill>
              <a:latin typeface="Calibri"/>
              <a:cs typeface="Calibri"/>
            </a:endParaRPr>
          </a:p>
        </p:txBody>
      </p:sp>
      <p:sp>
        <p:nvSpPr>
          <p:cNvPr id="74756" name="Text Box 12"/>
          <p:cNvSpPr txBox="1">
            <a:spLocks noChangeArrowheads="1"/>
          </p:cNvSpPr>
          <p:nvPr/>
        </p:nvSpPr>
        <p:spPr bwMode="auto">
          <a:xfrm>
            <a:off x="2346325" y="2741613"/>
            <a:ext cx="893763" cy="304800"/>
          </a:xfrm>
          <a:prstGeom prst="rect">
            <a:avLst/>
          </a:prstGeom>
          <a:noFill/>
          <a:ln w="9525">
            <a:noFill/>
            <a:miter lim="800000"/>
            <a:headEnd/>
            <a:tailEnd/>
          </a:ln>
        </p:spPr>
        <p:txBody>
          <a:bodyPr wrap="none">
            <a:spAutoFit/>
          </a:bodyPr>
          <a:lstStyle/>
          <a:p>
            <a:pPr eaLnBrk="0" hangingPunct="0"/>
            <a:r>
              <a:rPr lang="de-CH" sz="1400" baseline="0">
                <a:solidFill>
                  <a:schemeClr val="tx1"/>
                </a:solidFill>
                <a:latin typeface="Calibri"/>
                <a:cs typeface="Calibri"/>
              </a:rPr>
              <a:t>exposure</a:t>
            </a:r>
            <a:endParaRPr lang="en-US" sz="1400" baseline="0">
              <a:solidFill>
                <a:schemeClr val="tx1"/>
              </a:solidFill>
              <a:latin typeface="Calibri"/>
              <a:cs typeface="Calibri"/>
            </a:endParaRPr>
          </a:p>
        </p:txBody>
      </p:sp>
      <p:sp>
        <p:nvSpPr>
          <p:cNvPr id="74757" name="Rectangle 13"/>
          <p:cNvSpPr>
            <a:spLocks noChangeArrowheads="1"/>
          </p:cNvSpPr>
          <p:nvPr/>
        </p:nvSpPr>
        <p:spPr bwMode="auto">
          <a:xfrm>
            <a:off x="3429000" y="5010150"/>
            <a:ext cx="838200" cy="228600"/>
          </a:xfrm>
          <a:prstGeom prst="rect">
            <a:avLst/>
          </a:prstGeom>
          <a:solidFill>
            <a:schemeClr val="bg1"/>
          </a:solidFill>
          <a:ln w="9525">
            <a:noFill/>
            <a:miter lim="800000"/>
            <a:headEnd/>
            <a:tailEnd/>
          </a:ln>
        </p:spPr>
        <p:txBody>
          <a:bodyPr wrap="none" anchor="ctr"/>
          <a:lstStyle/>
          <a:p>
            <a:pPr algn="ctr" eaLnBrk="0" hangingPunct="0"/>
            <a:endParaRPr lang="en-US" sz="1400" baseline="0">
              <a:solidFill>
                <a:schemeClr val="tx1"/>
              </a:solidFill>
              <a:latin typeface="Calibri"/>
              <a:cs typeface="Calibri"/>
            </a:endParaRPr>
          </a:p>
        </p:txBody>
      </p:sp>
      <p:sp>
        <p:nvSpPr>
          <p:cNvPr id="74758" name="Text Box 14"/>
          <p:cNvSpPr txBox="1">
            <a:spLocks noChangeArrowheads="1"/>
          </p:cNvSpPr>
          <p:nvPr/>
        </p:nvSpPr>
        <p:spPr bwMode="auto">
          <a:xfrm>
            <a:off x="3352800" y="4940300"/>
            <a:ext cx="854075" cy="304800"/>
          </a:xfrm>
          <a:prstGeom prst="rect">
            <a:avLst/>
          </a:prstGeom>
          <a:noFill/>
          <a:ln w="9525">
            <a:noFill/>
            <a:miter lim="800000"/>
            <a:headEnd/>
            <a:tailEnd/>
          </a:ln>
        </p:spPr>
        <p:txBody>
          <a:bodyPr wrap="none">
            <a:spAutoFit/>
          </a:bodyPr>
          <a:lstStyle/>
          <a:p>
            <a:pPr eaLnBrk="0" hangingPunct="0"/>
            <a:r>
              <a:rPr lang="de-CH" sz="1400" baseline="0">
                <a:solidFill>
                  <a:schemeClr val="tx1"/>
                </a:solidFill>
                <a:latin typeface="Calibri"/>
                <a:cs typeface="Calibri"/>
              </a:rPr>
              <a:t>read-out</a:t>
            </a:r>
            <a:endParaRPr lang="en-US" sz="1400" baseline="0">
              <a:solidFill>
                <a:schemeClr val="tx1"/>
              </a:solidFill>
              <a:latin typeface="Calibri"/>
              <a:cs typeface="Calibri"/>
            </a:endParaRPr>
          </a:p>
        </p:txBody>
      </p:sp>
      <p:sp>
        <p:nvSpPr>
          <p:cNvPr id="74759" name="Rectangle 15"/>
          <p:cNvSpPr>
            <a:spLocks noChangeArrowheads="1"/>
          </p:cNvSpPr>
          <p:nvPr/>
        </p:nvSpPr>
        <p:spPr bwMode="auto">
          <a:xfrm>
            <a:off x="1447800" y="5010150"/>
            <a:ext cx="762000" cy="228600"/>
          </a:xfrm>
          <a:prstGeom prst="rect">
            <a:avLst/>
          </a:prstGeom>
          <a:solidFill>
            <a:schemeClr val="bg1"/>
          </a:solidFill>
          <a:ln w="9525">
            <a:noFill/>
            <a:miter lim="800000"/>
            <a:headEnd/>
            <a:tailEnd/>
          </a:ln>
        </p:spPr>
        <p:txBody>
          <a:bodyPr wrap="none" anchor="ctr"/>
          <a:lstStyle/>
          <a:p>
            <a:pPr algn="ctr" eaLnBrk="0" hangingPunct="0"/>
            <a:endParaRPr lang="en-US" sz="1400" baseline="0">
              <a:solidFill>
                <a:schemeClr val="tx1"/>
              </a:solidFill>
              <a:latin typeface="Calibri"/>
              <a:cs typeface="Calibri"/>
            </a:endParaRPr>
          </a:p>
        </p:txBody>
      </p:sp>
      <p:sp>
        <p:nvSpPr>
          <p:cNvPr id="74760" name="Text Box 16"/>
          <p:cNvSpPr txBox="1">
            <a:spLocks noChangeArrowheads="1"/>
          </p:cNvSpPr>
          <p:nvPr/>
        </p:nvSpPr>
        <p:spPr bwMode="auto">
          <a:xfrm>
            <a:off x="1431925" y="4951413"/>
            <a:ext cx="709613" cy="304800"/>
          </a:xfrm>
          <a:prstGeom prst="rect">
            <a:avLst/>
          </a:prstGeom>
          <a:noFill/>
          <a:ln w="9525">
            <a:noFill/>
            <a:miter lim="800000"/>
            <a:headEnd/>
            <a:tailEnd/>
          </a:ln>
        </p:spPr>
        <p:txBody>
          <a:bodyPr wrap="none">
            <a:spAutoFit/>
          </a:bodyPr>
          <a:lstStyle/>
          <a:p>
            <a:pPr eaLnBrk="0" hangingPunct="0"/>
            <a:r>
              <a:rPr lang="de-CH" sz="1400" baseline="0">
                <a:solidFill>
                  <a:schemeClr val="tx1"/>
                </a:solidFill>
                <a:latin typeface="Calibri"/>
                <a:cs typeface="Calibri"/>
              </a:rPr>
              <a:t>charge</a:t>
            </a:r>
            <a:endParaRPr lang="en-US" sz="1400" baseline="0">
              <a:solidFill>
                <a:schemeClr val="tx1"/>
              </a:solidFill>
              <a:latin typeface="Calibri"/>
              <a:cs typeface="Calibri"/>
            </a:endParaRPr>
          </a:p>
        </p:txBody>
      </p:sp>
      <p:sp>
        <p:nvSpPr>
          <p:cNvPr id="74761" name="Rectangle 17"/>
          <p:cNvSpPr>
            <a:spLocks noChangeArrowheads="1"/>
          </p:cNvSpPr>
          <p:nvPr/>
        </p:nvSpPr>
        <p:spPr bwMode="auto">
          <a:xfrm>
            <a:off x="1295400" y="4552950"/>
            <a:ext cx="838200" cy="228600"/>
          </a:xfrm>
          <a:prstGeom prst="rect">
            <a:avLst/>
          </a:prstGeom>
          <a:solidFill>
            <a:schemeClr val="bg1"/>
          </a:solidFill>
          <a:ln w="9525">
            <a:solidFill>
              <a:schemeClr val="tx1"/>
            </a:solidFill>
            <a:miter lim="800000"/>
            <a:headEnd/>
            <a:tailEnd/>
          </a:ln>
        </p:spPr>
        <p:txBody>
          <a:bodyPr wrap="none" anchor="ctr"/>
          <a:lstStyle/>
          <a:p>
            <a:pPr algn="ctr" eaLnBrk="0" hangingPunct="0"/>
            <a:r>
              <a:rPr lang="de-CH" sz="1400" baseline="0">
                <a:solidFill>
                  <a:schemeClr val="tx1"/>
                </a:solidFill>
                <a:latin typeface="Calibri"/>
                <a:cs typeface="Calibri"/>
              </a:rPr>
              <a:t>selenium</a:t>
            </a:r>
            <a:endParaRPr lang="en-US" sz="1400" baseline="0">
              <a:solidFill>
                <a:schemeClr val="tx1"/>
              </a:solidFill>
              <a:latin typeface="Calibri"/>
              <a:cs typeface="Calibri"/>
            </a:endParaRPr>
          </a:p>
        </p:txBody>
      </p:sp>
      <p:sp>
        <p:nvSpPr>
          <p:cNvPr id="74762" name="Rectangle 18"/>
          <p:cNvSpPr>
            <a:spLocks noChangeArrowheads="1"/>
          </p:cNvSpPr>
          <p:nvPr/>
        </p:nvSpPr>
        <p:spPr bwMode="auto">
          <a:xfrm>
            <a:off x="3352800" y="4552950"/>
            <a:ext cx="838200" cy="228600"/>
          </a:xfrm>
          <a:prstGeom prst="rect">
            <a:avLst/>
          </a:prstGeom>
          <a:solidFill>
            <a:schemeClr val="bg1"/>
          </a:solidFill>
          <a:ln w="9525">
            <a:solidFill>
              <a:schemeClr val="tx1"/>
            </a:solidFill>
            <a:miter lim="800000"/>
            <a:headEnd/>
            <a:tailEnd/>
          </a:ln>
        </p:spPr>
        <p:txBody>
          <a:bodyPr wrap="none" anchor="ctr"/>
          <a:lstStyle/>
          <a:p>
            <a:pPr algn="ctr" eaLnBrk="0" hangingPunct="0"/>
            <a:r>
              <a:rPr lang="de-CH" sz="1400" baseline="0">
                <a:solidFill>
                  <a:schemeClr val="tx1"/>
                </a:solidFill>
                <a:latin typeface="Calibri"/>
                <a:cs typeface="Calibri"/>
              </a:rPr>
              <a:t>selenium</a:t>
            </a:r>
            <a:endParaRPr lang="en-US" sz="1400" baseline="0">
              <a:solidFill>
                <a:schemeClr val="tx1"/>
              </a:solidFill>
              <a:latin typeface="Calibri"/>
              <a:cs typeface="Calibri"/>
            </a:endParaRPr>
          </a:p>
        </p:txBody>
      </p:sp>
      <p:sp>
        <p:nvSpPr>
          <p:cNvPr id="74763" name="Rectangle 19"/>
          <p:cNvSpPr>
            <a:spLocks noChangeArrowheads="1"/>
          </p:cNvSpPr>
          <p:nvPr/>
        </p:nvSpPr>
        <p:spPr bwMode="auto">
          <a:xfrm>
            <a:off x="5181600" y="4476750"/>
            <a:ext cx="2819400" cy="762000"/>
          </a:xfrm>
          <a:prstGeom prst="rect">
            <a:avLst/>
          </a:prstGeom>
          <a:solidFill>
            <a:schemeClr val="bg1"/>
          </a:solidFill>
          <a:ln w="9525">
            <a:noFill/>
            <a:miter lim="800000"/>
            <a:headEnd/>
            <a:tailEnd/>
          </a:ln>
        </p:spPr>
        <p:txBody>
          <a:bodyPr wrap="none" anchor="ctr"/>
          <a:lstStyle/>
          <a:p>
            <a:pPr algn="ctr" eaLnBrk="0" hangingPunct="0"/>
            <a:endParaRPr lang="en-US" sz="1400" baseline="0">
              <a:solidFill>
                <a:schemeClr val="tx1"/>
              </a:solidFill>
              <a:latin typeface="Calibri"/>
              <a:cs typeface="Calibri"/>
            </a:endParaRPr>
          </a:p>
        </p:txBody>
      </p:sp>
      <p:sp>
        <p:nvSpPr>
          <p:cNvPr id="74764" name="Text Box 20"/>
          <p:cNvSpPr txBox="1">
            <a:spLocks noChangeArrowheads="1"/>
          </p:cNvSpPr>
          <p:nvPr/>
        </p:nvSpPr>
        <p:spPr bwMode="auto">
          <a:xfrm>
            <a:off x="5257800" y="4552950"/>
            <a:ext cx="2971800" cy="523220"/>
          </a:xfrm>
          <a:prstGeom prst="rect">
            <a:avLst/>
          </a:prstGeom>
          <a:noFill/>
          <a:ln w="9525">
            <a:noFill/>
            <a:miter lim="800000"/>
            <a:headEnd/>
            <a:tailEnd/>
          </a:ln>
        </p:spPr>
        <p:txBody>
          <a:bodyPr>
            <a:spAutoFit/>
          </a:bodyPr>
          <a:lstStyle/>
          <a:p>
            <a:pPr eaLnBrk="0" hangingPunct="0"/>
            <a:r>
              <a:rPr lang="de-CH" sz="1400" baseline="0">
                <a:solidFill>
                  <a:schemeClr val="tx1"/>
                </a:solidFill>
                <a:latin typeface="Calibri"/>
                <a:cs typeface="Calibri"/>
              </a:rPr>
              <a:t>viewing       storage      imaging</a:t>
            </a:r>
          </a:p>
          <a:p>
            <a:pPr eaLnBrk="0" hangingPunct="0"/>
            <a:r>
              <a:rPr lang="de-CH" sz="1400" baseline="0">
                <a:solidFill>
                  <a:schemeClr val="tx1"/>
                </a:solidFill>
                <a:latin typeface="Calibri"/>
                <a:cs typeface="Calibri"/>
              </a:rPr>
              <a:t>                                (laser camera)     </a:t>
            </a:r>
            <a:endParaRPr lang="en-US" sz="1400" baseline="0">
              <a:solidFill>
                <a:schemeClr val="tx1"/>
              </a:solidFill>
              <a:latin typeface="Calibri"/>
              <a:cs typeface="Calibri"/>
            </a:endParaRPr>
          </a:p>
        </p:txBody>
      </p:sp>
      <p:sp>
        <p:nvSpPr>
          <p:cNvPr id="74765" name="Rectangle 21"/>
          <p:cNvSpPr>
            <a:spLocks noChangeArrowheads="1"/>
          </p:cNvSpPr>
          <p:nvPr/>
        </p:nvSpPr>
        <p:spPr bwMode="auto">
          <a:xfrm>
            <a:off x="5257800" y="3790950"/>
            <a:ext cx="2590800" cy="381000"/>
          </a:xfrm>
          <a:prstGeom prst="rect">
            <a:avLst/>
          </a:prstGeom>
          <a:solidFill>
            <a:schemeClr val="bg1"/>
          </a:solidFill>
          <a:ln w="9525">
            <a:solidFill>
              <a:schemeClr val="tx1"/>
            </a:solidFill>
            <a:miter lim="800000"/>
            <a:headEnd/>
            <a:tailEnd/>
          </a:ln>
        </p:spPr>
        <p:txBody>
          <a:bodyPr wrap="none" anchor="ctr"/>
          <a:lstStyle/>
          <a:p>
            <a:pPr algn="ctr" eaLnBrk="0" hangingPunct="0"/>
            <a:r>
              <a:rPr lang="de-CH" sz="1400" baseline="0">
                <a:solidFill>
                  <a:schemeClr val="tx1"/>
                </a:solidFill>
                <a:latin typeface="Calibri"/>
                <a:cs typeface="Calibri"/>
              </a:rPr>
              <a:t>computer</a:t>
            </a:r>
            <a:endParaRPr lang="en-US" sz="1400" baseline="0">
              <a:solidFill>
                <a:schemeClr val="tx1"/>
              </a:solidFill>
              <a:latin typeface="Calibri"/>
              <a:cs typeface="Calibri"/>
            </a:endParaRPr>
          </a:p>
        </p:txBody>
      </p:sp>
      <p:sp>
        <p:nvSpPr>
          <p:cNvPr id="74766" name="Rectangle 23"/>
          <p:cNvSpPr>
            <a:spLocks noGrp="1" noChangeArrowheads="1"/>
          </p:cNvSpPr>
          <p:nvPr>
            <p:ph type="title"/>
          </p:nvPr>
        </p:nvSpPr>
        <p:spPr/>
        <p:txBody>
          <a:bodyPr/>
          <a:lstStyle/>
          <a:p>
            <a:pPr eaLnBrk="1" hangingPunct="1"/>
            <a:r>
              <a:rPr lang="en-US">
                <a:latin typeface="Calibri"/>
                <a:cs typeface="Calibri"/>
              </a:rPr>
              <a:t>Selenium Detector</a:t>
            </a:r>
          </a:p>
        </p:txBody>
      </p:sp>
      <p:sp>
        <p:nvSpPr>
          <p:cNvPr id="2" name="Slide Number Placeholder 1">
            <a:extLst>
              <a:ext uri="{FF2B5EF4-FFF2-40B4-BE49-F238E27FC236}">
                <a16:creationId xmlns:a16="http://schemas.microsoft.com/office/drawing/2014/main" id="{86AC38C7-2AD5-2941-A719-3E5A79E71FDA}"/>
              </a:ext>
            </a:extLst>
          </p:cNvPr>
          <p:cNvSpPr>
            <a:spLocks noGrp="1"/>
          </p:cNvSpPr>
          <p:nvPr>
            <p:ph type="sldNum" sz="quarter" idx="4"/>
          </p:nvPr>
        </p:nvSpPr>
        <p:spPr/>
        <p:txBody>
          <a:bodyPr/>
          <a:lstStyle/>
          <a:p>
            <a:fld id="{79594931-7310-8546-9CE2-0B8C244628BE}" type="slidenum">
              <a:rPr lang="en-US" smtClean="0"/>
              <a:pPr/>
              <a:t>17</a:t>
            </a:fld>
            <a:endParaRPr lang="en-US"/>
          </a:p>
        </p:txBody>
      </p:sp>
    </p:spTree>
    <p:extLst>
      <p:ext uri="{BB962C8B-B14F-4D97-AF65-F5344CB8AC3E}">
        <p14:creationId xmlns:p14="http://schemas.microsoft.com/office/powerpoint/2010/main" val="397190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2" descr="bild2"/>
          <p:cNvPicPr>
            <a:picLocks noChangeAspect="1" noChangeArrowheads="1"/>
          </p:cNvPicPr>
          <p:nvPr/>
        </p:nvPicPr>
        <p:blipFill>
          <a:blip r:embed="rId3"/>
          <a:srcRect/>
          <a:stretch>
            <a:fillRect/>
          </a:stretch>
        </p:blipFill>
        <p:spPr bwMode="auto">
          <a:xfrm>
            <a:off x="1117600" y="1773238"/>
            <a:ext cx="6907213" cy="3495675"/>
          </a:xfrm>
          <a:prstGeom prst="rect">
            <a:avLst/>
          </a:prstGeom>
          <a:noFill/>
          <a:ln w="28575">
            <a:solidFill>
              <a:schemeClr val="bg2"/>
            </a:solidFill>
            <a:miter lim="800000"/>
            <a:headEnd/>
            <a:tailEnd/>
          </a:ln>
        </p:spPr>
      </p:pic>
      <p:sp>
        <p:nvSpPr>
          <p:cNvPr id="75779" name="Rectangle 13"/>
          <p:cNvSpPr>
            <a:spLocks noGrp="1" noChangeArrowheads="1"/>
          </p:cNvSpPr>
          <p:nvPr>
            <p:ph type="title"/>
          </p:nvPr>
        </p:nvSpPr>
        <p:spPr/>
        <p:txBody>
          <a:bodyPr/>
          <a:lstStyle/>
          <a:p>
            <a:pPr eaLnBrk="1" hangingPunct="1"/>
            <a:r>
              <a:rPr lang="en-US">
                <a:latin typeface="Calibri"/>
                <a:cs typeface="Calibri"/>
              </a:rPr>
              <a:t>Silicium Detector</a:t>
            </a:r>
          </a:p>
        </p:txBody>
      </p:sp>
      <p:pic>
        <p:nvPicPr>
          <p:cNvPr id="75780" name="Picture 11" descr="article04_b"/>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372225" y="3429000"/>
            <a:ext cx="2181225" cy="287972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CB7051C5-10E5-3B43-B98D-90D3362BF958}"/>
              </a:ext>
            </a:extLst>
          </p:cNvPr>
          <p:cNvSpPr>
            <a:spLocks noGrp="1"/>
          </p:cNvSpPr>
          <p:nvPr>
            <p:ph type="sldNum" sz="quarter" idx="4"/>
          </p:nvPr>
        </p:nvSpPr>
        <p:spPr/>
        <p:txBody>
          <a:bodyPr/>
          <a:lstStyle/>
          <a:p>
            <a:fld id="{79594931-7310-8546-9CE2-0B8C244628BE}" type="slidenum">
              <a:rPr lang="en-US" smtClean="0"/>
              <a:pPr/>
              <a:t>18</a:t>
            </a:fld>
            <a:endParaRPr lang="en-US"/>
          </a:p>
        </p:txBody>
      </p:sp>
    </p:spTree>
    <p:extLst>
      <p:ext uri="{BB962C8B-B14F-4D97-AF65-F5344CB8AC3E}">
        <p14:creationId xmlns:p14="http://schemas.microsoft.com/office/powerpoint/2010/main" val="148796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1"/>
          <p:cNvSpPr>
            <a:spLocks noGrp="1" noChangeArrowheads="1"/>
          </p:cNvSpPr>
          <p:nvPr>
            <p:ph type="title"/>
          </p:nvPr>
        </p:nvSpPr>
        <p:spPr/>
        <p:txBody>
          <a:bodyPr/>
          <a:lstStyle/>
          <a:p>
            <a:pPr eaLnBrk="1" hangingPunct="1"/>
            <a:r>
              <a:rPr lang="en-US">
                <a:latin typeface="Calibri"/>
                <a:cs typeface="Calibri"/>
              </a:rPr>
              <a:t>Scintillation Detector</a:t>
            </a:r>
          </a:p>
        </p:txBody>
      </p:sp>
      <p:pic>
        <p:nvPicPr>
          <p:cNvPr id="76803" name="Picture 14"/>
          <p:cNvPicPr>
            <a:picLocks noChangeAspect="1" noChangeArrowheads="1"/>
          </p:cNvPicPr>
          <p:nvPr/>
        </p:nvPicPr>
        <p:blipFill>
          <a:blip r:embed="rId3">
            <a:grayscl/>
          </a:blip>
          <a:srcRect/>
          <a:stretch>
            <a:fillRect/>
          </a:stretch>
        </p:blipFill>
        <p:spPr bwMode="auto">
          <a:xfrm>
            <a:off x="1350963" y="1196975"/>
            <a:ext cx="6440487" cy="4913313"/>
          </a:xfrm>
          <a:prstGeom prst="rect">
            <a:avLst/>
          </a:prstGeom>
          <a:noFill/>
          <a:ln w="9525">
            <a:noFill/>
            <a:miter lim="800000"/>
            <a:headEnd/>
            <a:tailEnd/>
          </a:ln>
        </p:spPr>
      </p:pic>
      <p:sp>
        <p:nvSpPr>
          <p:cNvPr id="613391" name="Oval 15"/>
          <p:cNvSpPr>
            <a:spLocks noChangeArrowheads="1"/>
          </p:cNvSpPr>
          <p:nvPr/>
        </p:nvSpPr>
        <p:spPr bwMode="auto">
          <a:xfrm>
            <a:off x="5076825" y="1268413"/>
            <a:ext cx="3167063" cy="4176712"/>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73DACCE3-895A-9743-AB6B-99FC908A29BD}"/>
              </a:ext>
            </a:extLst>
          </p:cNvPr>
          <p:cNvSpPr>
            <a:spLocks noGrp="1"/>
          </p:cNvSpPr>
          <p:nvPr>
            <p:ph type="sldNum" sz="quarter" idx="4"/>
          </p:nvPr>
        </p:nvSpPr>
        <p:spPr/>
        <p:txBody>
          <a:bodyPr/>
          <a:lstStyle/>
          <a:p>
            <a:fld id="{79594931-7310-8546-9CE2-0B8C244628BE}" type="slidenum">
              <a:rPr lang="en-US" smtClean="0"/>
              <a:pPr/>
              <a:t>19</a:t>
            </a:fld>
            <a:endParaRPr lang="en-US"/>
          </a:p>
        </p:txBody>
      </p:sp>
      <p:sp>
        <p:nvSpPr>
          <p:cNvPr id="7" name="AutoShape 31">
            <a:hlinkClick r:id="rId4" action="ppaction://hlinksldjump" highlightClick="1"/>
            <a:extLst>
              <a:ext uri="{FF2B5EF4-FFF2-40B4-BE49-F238E27FC236}">
                <a16:creationId xmlns:a16="http://schemas.microsoft.com/office/drawing/2014/main" id="{B755A61A-D6D7-0243-812D-53B8CE885A27}"/>
              </a:ext>
            </a:extLst>
          </p:cNvPr>
          <p:cNvSpPr>
            <a:spLocks noChangeArrowheads="1"/>
          </p:cNvSpPr>
          <p:nvPr/>
        </p:nvSpPr>
        <p:spPr bwMode="auto">
          <a:xfrm>
            <a:off x="8560635" y="6325994"/>
            <a:ext cx="374843" cy="374843"/>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180747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3391"/>
                                        </p:tgtEl>
                                        <p:attrNameLst>
                                          <p:attrName>style.visibility</p:attrName>
                                        </p:attrNameLst>
                                      </p:cBhvr>
                                      <p:to>
                                        <p:strVal val="visible"/>
                                      </p:to>
                                    </p:set>
                                    <p:animEffect transition="in" filter="wipe(down)">
                                      <p:cBhvr>
                                        <p:cTn id="7" dur="500"/>
                                        <p:tgtEl>
                                          <p:spTgt spid="613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9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AE2B60-168E-6340-A1AA-0EAD25FB9D56}"/>
              </a:ext>
            </a:extLst>
          </p:cNvPr>
          <p:cNvSpPr>
            <a:spLocks noGrp="1"/>
          </p:cNvSpPr>
          <p:nvPr>
            <p:ph idx="1"/>
          </p:nvPr>
        </p:nvSpPr>
        <p:spPr>
          <a:xfrm>
            <a:off x="319192" y="1628800"/>
            <a:ext cx="8500958" cy="3888432"/>
          </a:xfrm>
        </p:spPr>
        <p:txBody>
          <a:bodyPr/>
          <a:lstStyle/>
          <a:p>
            <a:pPr>
              <a:lnSpc>
                <a:spcPct val="150000"/>
              </a:lnSpc>
              <a:spcBef>
                <a:spcPts val="2251"/>
              </a:spcBef>
            </a:pPr>
            <a:r>
              <a:rPr lang="en-US" sz="2200" b="1" dirty="0">
                <a:solidFill>
                  <a:srgbClr val="1269B0"/>
                </a:solidFill>
              </a:rPr>
              <a:t>Describe </a:t>
            </a:r>
            <a:r>
              <a:rPr lang="en-US" sz="2200" b="1" dirty="0"/>
              <a:t>basic X-ray detection technologies</a:t>
            </a:r>
          </a:p>
          <a:p>
            <a:pPr>
              <a:lnSpc>
                <a:spcPct val="150000"/>
              </a:lnSpc>
              <a:spcBef>
                <a:spcPts val="2251"/>
              </a:spcBef>
            </a:pPr>
            <a:r>
              <a:rPr lang="en-US" sz="2200" b="1" dirty="0">
                <a:solidFill>
                  <a:srgbClr val="1269B0"/>
                </a:solidFill>
              </a:rPr>
              <a:t>Relate</a:t>
            </a:r>
            <a:r>
              <a:rPr lang="en-US" sz="2200" b="1" dirty="0"/>
              <a:t> image contrast to photon scattering</a:t>
            </a:r>
          </a:p>
          <a:p>
            <a:pPr>
              <a:lnSpc>
                <a:spcPct val="150000"/>
              </a:lnSpc>
              <a:spcBef>
                <a:spcPts val="2251"/>
              </a:spcBef>
            </a:pPr>
            <a:r>
              <a:rPr lang="en-US" sz="2200" b="1" dirty="0">
                <a:solidFill>
                  <a:srgbClr val="1269B0"/>
                </a:solidFill>
              </a:rPr>
              <a:t>Explain </a:t>
            </a:r>
            <a:r>
              <a:rPr lang="en-US" sz="2200" b="1" dirty="0"/>
              <a:t>encoding and decoding of projection data</a:t>
            </a:r>
          </a:p>
          <a:p>
            <a:pPr>
              <a:lnSpc>
                <a:spcPct val="150000"/>
              </a:lnSpc>
              <a:spcBef>
                <a:spcPts val="2251"/>
              </a:spcBef>
            </a:pPr>
            <a:r>
              <a:rPr lang="en-US" sz="2200" b="1" dirty="0">
                <a:solidFill>
                  <a:srgbClr val="1269B0"/>
                </a:solidFill>
              </a:rPr>
              <a:t>Derive </a:t>
            </a:r>
            <a:r>
              <a:rPr lang="en-US" sz="2200" b="1" dirty="0"/>
              <a:t>filtered back projection principle</a:t>
            </a:r>
          </a:p>
          <a:p>
            <a:pPr>
              <a:lnSpc>
                <a:spcPct val="150000"/>
              </a:lnSpc>
              <a:spcBef>
                <a:spcPts val="2251"/>
              </a:spcBef>
            </a:pPr>
            <a:r>
              <a:rPr lang="en-US" sz="2200" b="1" dirty="0">
                <a:solidFill>
                  <a:srgbClr val="1269B0"/>
                </a:solidFill>
              </a:rPr>
              <a:t>Implement </a:t>
            </a:r>
            <a:r>
              <a:rPr lang="en-US" sz="2200" b="1" dirty="0"/>
              <a:t>CT encoding and decoding </a:t>
            </a:r>
            <a:r>
              <a:rPr lang="en-US" sz="2200" dirty="0"/>
              <a:t>(Exercise)</a:t>
            </a:r>
          </a:p>
        </p:txBody>
      </p:sp>
      <p:sp>
        <p:nvSpPr>
          <p:cNvPr id="2" name="Title 1"/>
          <p:cNvSpPr>
            <a:spLocks noGrp="1"/>
          </p:cNvSpPr>
          <p:nvPr>
            <p:ph type="title"/>
          </p:nvPr>
        </p:nvSpPr>
        <p:spPr/>
        <p:txBody>
          <a:bodyPr/>
          <a:lstStyle/>
          <a:p>
            <a:r>
              <a:rPr lang="en-US" dirty="0"/>
              <a:t>Today’s Learning Objectives</a:t>
            </a:r>
          </a:p>
        </p:txBody>
      </p:sp>
      <p:sp>
        <p:nvSpPr>
          <p:cNvPr id="5" name="Slide Number Placeholder 4">
            <a:extLst>
              <a:ext uri="{FF2B5EF4-FFF2-40B4-BE49-F238E27FC236}">
                <a16:creationId xmlns:a16="http://schemas.microsoft.com/office/drawing/2014/main" id="{B62A631B-4816-A74A-B37A-4F62FABC951F}"/>
              </a:ext>
            </a:extLst>
          </p:cNvPr>
          <p:cNvSpPr>
            <a:spLocks noGrp="1"/>
          </p:cNvSpPr>
          <p:nvPr>
            <p:ph type="sldNum" sz="quarter" idx="4"/>
          </p:nvPr>
        </p:nvSpPr>
        <p:spPr/>
        <p:txBody>
          <a:bodyPr/>
          <a:lstStyle/>
          <a:p>
            <a:fld id="{79594931-7310-8546-9CE2-0B8C244628BE}" type="slidenum">
              <a:rPr lang="en-US" smtClean="0"/>
              <a:pPr/>
              <a:t>2</a:t>
            </a:fld>
            <a:endParaRPr lang="en-US"/>
          </a:p>
        </p:txBody>
      </p:sp>
    </p:spTree>
    <p:extLst>
      <p:ext uri="{BB962C8B-B14F-4D97-AF65-F5344CB8AC3E}">
        <p14:creationId xmlns:p14="http://schemas.microsoft.com/office/powerpoint/2010/main" val="24836874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4">
            <a:lum bright="20000"/>
          </a:blip>
          <a:srcRect b="1701"/>
          <a:stretch>
            <a:fillRect/>
          </a:stretch>
        </p:blipFill>
        <p:spPr bwMode="auto">
          <a:xfrm>
            <a:off x="2895600" y="765175"/>
            <a:ext cx="3352800" cy="5618163"/>
          </a:xfrm>
          <a:prstGeom prst="rect">
            <a:avLst/>
          </a:prstGeom>
          <a:noFill/>
          <a:ln w="9525">
            <a:noFill/>
            <a:miter lim="800000"/>
            <a:headEnd/>
            <a:tailEnd/>
          </a:ln>
        </p:spPr>
      </p:pic>
      <p:sp>
        <p:nvSpPr>
          <p:cNvPr id="77827" name="Rectangle 3"/>
          <p:cNvSpPr>
            <a:spLocks noGrp="1" noChangeArrowheads="1"/>
          </p:cNvSpPr>
          <p:nvPr>
            <p:ph type="title"/>
          </p:nvPr>
        </p:nvSpPr>
        <p:spPr/>
        <p:txBody>
          <a:bodyPr/>
          <a:lstStyle/>
          <a:p>
            <a:pPr eaLnBrk="1" hangingPunct="1"/>
            <a:r>
              <a:rPr lang="en-US">
                <a:latin typeface="Calibri"/>
                <a:cs typeface="Calibri"/>
              </a:rPr>
              <a:t>Contrast agent </a:t>
            </a:r>
          </a:p>
        </p:txBody>
      </p:sp>
      <p:pic>
        <p:nvPicPr>
          <p:cNvPr id="710660" name="Picture 4"/>
          <p:cNvPicPr>
            <a:picLocks noChangeAspect="1" noChangeArrowheads="1"/>
          </p:cNvPicPr>
          <p:nvPr/>
        </p:nvPicPr>
        <p:blipFill>
          <a:blip r:embed="rId4">
            <a:lum bright="30000"/>
            <a:grayscl/>
          </a:blip>
          <a:srcRect b="1701"/>
          <a:stretch>
            <a:fillRect/>
          </a:stretch>
        </p:blipFill>
        <p:spPr bwMode="auto">
          <a:xfrm>
            <a:off x="2895600" y="765175"/>
            <a:ext cx="3352800" cy="5618163"/>
          </a:xfrm>
          <a:prstGeom prst="rect">
            <a:avLst/>
          </a:prstGeom>
          <a:noFill/>
          <a:ln w="9525">
            <a:noFill/>
            <a:miter lim="800000"/>
            <a:headEnd/>
            <a:tailEnd/>
          </a:ln>
        </p:spPr>
      </p:pic>
      <p:pic>
        <p:nvPicPr>
          <p:cNvPr id="710661" name="Picture 5" descr="MPj03056960000[1]"/>
          <p:cNvPicPr>
            <a:picLocks noChangeAspect="1" noChangeArrowheads="1"/>
          </p:cNvPicPr>
          <p:nvPr/>
        </p:nvPicPr>
        <p:blipFill>
          <a:blip r:embed="rId5">
            <a:clrChange>
              <a:clrFrom>
                <a:srgbClr val="FFFFFF"/>
              </a:clrFrom>
              <a:clrTo>
                <a:srgbClr val="FFFFFF">
                  <a:alpha val="0"/>
                </a:srgbClr>
              </a:clrTo>
            </a:clrChange>
            <a:grayscl/>
          </a:blip>
          <a:srcRect t="7889" r="7855" b="3291"/>
          <a:stretch>
            <a:fillRect/>
          </a:stretch>
        </p:blipFill>
        <p:spPr bwMode="auto">
          <a:xfrm rot="-1835555">
            <a:off x="711200" y="2825750"/>
            <a:ext cx="3802063" cy="2741613"/>
          </a:xfrm>
          <a:prstGeom prst="rect">
            <a:avLst/>
          </a:prstGeom>
          <a:noFill/>
          <a:ln w="9525">
            <a:noFill/>
            <a:miter lim="800000"/>
            <a:headEnd/>
            <a:tailEnd/>
          </a:ln>
        </p:spPr>
      </p:pic>
      <p:sp>
        <p:nvSpPr>
          <p:cNvPr id="710662" name="Oval 6"/>
          <p:cNvSpPr>
            <a:spLocks noChangeArrowheads="1"/>
          </p:cNvSpPr>
          <p:nvPr/>
        </p:nvSpPr>
        <p:spPr bwMode="auto">
          <a:xfrm>
            <a:off x="2776538" y="3378200"/>
            <a:ext cx="233362" cy="233363"/>
          </a:xfrm>
          <a:prstGeom prst="ellipse">
            <a:avLst/>
          </a:prstGeom>
          <a:gradFill rotWithShape="1">
            <a:gsLst>
              <a:gs pos="0">
                <a:srgbClr val="EA9696"/>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710664" name="Line 8"/>
          <p:cNvSpPr>
            <a:spLocks noChangeShapeType="1"/>
          </p:cNvSpPr>
          <p:nvPr/>
        </p:nvSpPr>
        <p:spPr bwMode="auto">
          <a:xfrm flipV="1">
            <a:off x="4500563" y="2349500"/>
            <a:ext cx="0" cy="2447925"/>
          </a:xfrm>
          <a:prstGeom prst="line">
            <a:avLst/>
          </a:prstGeom>
          <a:noFill/>
          <a:ln w="38100">
            <a:solidFill>
              <a:srgbClr val="4D4D4D"/>
            </a:solidFill>
            <a:round/>
            <a:headEnd/>
            <a:tailEnd type="triangle" w="med" len="med"/>
          </a:ln>
        </p:spPr>
        <p:txBody>
          <a:bodyPr/>
          <a:lstStyle/>
          <a:p>
            <a:endParaRPr lang="en-US">
              <a:latin typeface="Calibri"/>
              <a:cs typeface="Calibri"/>
            </a:endParaRPr>
          </a:p>
        </p:txBody>
      </p:sp>
      <p:sp>
        <p:nvSpPr>
          <p:cNvPr id="710665" name="Line 9"/>
          <p:cNvSpPr>
            <a:spLocks noChangeShapeType="1"/>
          </p:cNvSpPr>
          <p:nvPr/>
        </p:nvSpPr>
        <p:spPr bwMode="auto">
          <a:xfrm>
            <a:off x="4500563" y="4797425"/>
            <a:ext cx="3095625" cy="0"/>
          </a:xfrm>
          <a:prstGeom prst="line">
            <a:avLst/>
          </a:prstGeom>
          <a:noFill/>
          <a:ln w="38100">
            <a:solidFill>
              <a:srgbClr val="4D4D4D"/>
            </a:solidFill>
            <a:round/>
            <a:headEnd/>
            <a:tailEnd type="triangle" w="med" len="med"/>
          </a:ln>
        </p:spPr>
        <p:txBody>
          <a:bodyPr/>
          <a:lstStyle/>
          <a:p>
            <a:endParaRPr lang="en-US">
              <a:latin typeface="Calibri"/>
              <a:cs typeface="Calibri"/>
            </a:endParaRPr>
          </a:p>
        </p:txBody>
      </p:sp>
      <p:sp>
        <p:nvSpPr>
          <p:cNvPr id="710666" name="Text Box 10"/>
          <p:cNvSpPr txBox="1">
            <a:spLocks noChangeArrowheads="1"/>
          </p:cNvSpPr>
          <p:nvPr/>
        </p:nvSpPr>
        <p:spPr bwMode="auto">
          <a:xfrm>
            <a:off x="7026275" y="4359275"/>
            <a:ext cx="805029" cy="461665"/>
          </a:xfrm>
          <a:prstGeom prst="rect">
            <a:avLst/>
          </a:prstGeom>
          <a:noFill/>
          <a:ln w="9525">
            <a:noFill/>
            <a:miter lim="800000"/>
            <a:headEnd/>
            <a:tailEnd/>
          </a:ln>
        </p:spPr>
        <p:txBody>
          <a:bodyPr wrap="none">
            <a:spAutoFit/>
          </a:bodyPr>
          <a:lstStyle/>
          <a:p>
            <a:r>
              <a:rPr lang="en-US" sz="2400" baseline="0" dirty="0">
                <a:solidFill>
                  <a:srgbClr val="1269B0"/>
                </a:solidFill>
                <a:latin typeface="Calibri"/>
                <a:cs typeface="Calibri"/>
              </a:rPr>
              <a:t>Time</a:t>
            </a:r>
          </a:p>
        </p:txBody>
      </p:sp>
      <p:sp>
        <p:nvSpPr>
          <p:cNvPr id="710667" name="Text Box 11"/>
          <p:cNvSpPr txBox="1">
            <a:spLocks noChangeArrowheads="1"/>
          </p:cNvSpPr>
          <p:nvPr/>
        </p:nvSpPr>
        <p:spPr bwMode="auto">
          <a:xfrm>
            <a:off x="3851275" y="1844675"/>
            <a:ext cx="1638975" cy="461665"/>
          </a:xfrm>
          <a:prstGeom prst="rect">
            <a:avLst/>
          </a:prstGeom>
          <a:noFill/>
          <a:ln w="9525">
            <a:noFill/>
            <a:miter lim="800000"/>
            <a:headEnd/>
            <a:tailEnd/>
          </a:ln>
        </p:spPr>
        <p:txBody>
          <a:bodyPr wrap="none">
            <a:spAutoFit/>
          </a:bodyPr>
          <a:lstStyle/>
          <a:p>
            <a:r>
              <a:rPr lang="en-US" sz="2400" baseline="0" dirty="0">
                <a:solidFill>
                  <a:srgbClr val="1269B0"/>
                </a:solidFill>
                <a:latin typeface="Calibri"/>
                <a:cs typeface="Calibri"/>
              </a:rPr>
              <a:t>Absorption </a:t>
            </a:r>
          </a:p>
        </p:txBody>
      </p:sp>
      <p:sp>
        <p:nvSpPr>
          <p:cNvPr id="710674" name="Freeform 18"/>
          <p:cNvSpPr>
            <a:spLocks/>
          </p:cNvSpPr>
          <p:nvPr/>
        </p:nvSpPr>
        <p:spPr bwMode="auto">
          <a:xfrm>
            <a:off x="4543425" y="2420938"/>
            <a:ext cx="2857500" cy="2055812"/>
          </a:xfrm>
          <a:custGeom>
            <a:avLst/>
            <a:gdLst>
              <a:gd name="T0" fmla="*/ 0 w 1626"/>
              <a:gd name="T1" fmla="*/ 2147483647 h 1295"/>
              <a:gd name="T2" fmla="*/ 2147483647 w 1626"/>
              <a:gd name="T3" fmla="*/ 2147483647 h 1295"/>
              <a:gd name="T4" fmla="*/ 2147483647 w 1626"/>
              <a:gd name="T5" fmla="*/ 2147483647 h 1295"/>
              <a:gd name="T6" fmla="*/ 2147483647 w 1626"/>
              <a:gd name="T7" fmla="*/ 2147483647 h 1295"/>
              <a:gd name="T8" fmla="*/ 2147483647 w 1626"/>
              <a:gd name="T9" fmla="*/ 2147483647 h 1295"/>
              <a:gd name="T10" fmla="*/ 2147483647 w 1626"/>
              <a:gd name="T11" fmla="*/ 2147483647 h 1295"/>
              <a:gd name="T12" fmla="*/ 0 60000 65536"/>
              <a:gd name="T13" fmla="*/ 0 60000 65536"/>
              <a:gd name="T14" fmla="*/ 0 60000 65536"/>
              <a:gd name="T15" fmla="*/ 0 60000 65536"/>
              <a:gd name="T16" fmla="*/ 0 60000 65536"/>
              <a:gd name="T17" fmla="*/ 0 60000 65536"/>
              <a:gd name="T18" fmla="*/ 0 w 1626"/>
              <a:gd name="T19" fmla="*/ 0 h 1295"/>
              <a:gd name="T20" fmla="*/ 1626 w 1626"/>
              <a:gd name="T21" fmla="*/ 1295 h 1295"/>
            </a:gdLst>
            <a:ahLst/>
            <a:cxnLst>
              <a:cxn ang="T12">
                <a:pos x="T0" y="T1"/>
              </a:cxn>
              <a:cxn ang="T13">
                <a:pos x="T2" y="T3"/>
              </a:cxn>
              <a:cxn ang="T14">
                <a:pos x="T4" y="T5"/>
              </a:cxn>
              <a:cxn ang="T15">
                <a:pos x="T6" y="T7"/>
              </a:cxn>
              <a:cxn ang="T16">
                <a:pos x="T8" y="T9"/>
              </a:cxn>
              <a:cxn ang="T17">
                <a:pos x="T10" y="T11"/>
              </a:cxn>
            </a:cxnLst>
            <a:rect l="T18" t="T19" r="T20" b="T21"/>
            <a:pathLst>
              <a:path w="1626" h="1295">
                <a:moveTo>
                  <a:pt x="0" y="1281"/>
                </a:moveTo>
                <a:cubicBezTo>
                  <a:pt x="45" y="1281"/>
                  <a:pt x="191" y="1285"/>
                  <a:pt x="272" y="1274"/>
                </a:cubicBezTo>
                <a:cubicBezTo>
                  <a:pt x="353" y="1263"/>
                  <a:pt x="342" y="1295"/>
                  <a:pt x="488" y="1212"/>
                </a:cubicBezTo>
                <a:cubicBezTo>
                  <a:pt x="634" y="1130"/>
                  <a:pt x="652" y="309"/>
                  <a:pt x="796" y="155"/>
                </a:cubicBezTo>
                <a:cubicBezTo>
                  <a:pt x="939" y="0"/>
                  <a:pt x="1211" y="238"/>
                  <a:pt x="1350" y="279"/>
                </a:cubicBezTo>
                <a:cubicBezTo>
                  <a:pt x="1487" y="321"/>
                  <a:pt x="1557" y="362"/>
                  <a:pt x="1626" y="405"/>
                </a:cubicBezTo>
              </a:path>
            </a:pathLst>
          </a:custGeom>
          <a:noFill/>
          <a:ln w="57150">
            <a:solidFill>
              <a:srgbClr val="1269B0"/>
            </a:solidFill>
            <a:round/>
            <a:headEnd/>
            <a:tailEnd/>
          </a:ln>
        </p:spPr>
        <p:txBody>
          <a:bodyPr/>
          <a:lstStyle/>
          <a:p>
            <a:endParaRPr lang="en-US">
              <a:latin typeface="Calibri"/>
              <a:cs typeface="Calibri"/>
            </a:endParaRPr>
          </a:p>
        </p:txBody>
      </p:sp>
      <p:sp>
        <p:nvSpPr>
          <p:cNvPr id="77836" name="Rectangle 21"/>
          <p:cNvSpPr>
            <a:spLocks noChangeArrowheads="1"/>
          </p:cNvSpPr>
          <p:nvPr/>
        </p:nvSpPr>
        <p:spPr bwMode="auto">
          <a:xfrm>
            <a:off x="755650" y="5229225"/>
            <a:ext cx="4572000" cy="701675"/>
          </a:xfrm>
          <a:prstGeom prst="rect">
            <a:avLst/>
          </a:prstGeom>
          <a:noFill/>
          <a:ln w="9525">
            <a:noFill/>
            <a:miter lim="800000"/>
            <a:headEnd/>
            <a:tailEnd/>
          </a:ln>
        </p:spPr>
        <p:txBody>
          <a:bodyPr>
            <a:spAutoFit/>
          </a:bodyPr>
          <a:lstStyle/>
          <a:p>
            <a:r>
              <a:rPr lang="en-US" baseline="0">
                <a:latin typeface="Calibri"/>
                <a:cs typeface="Calibri"/>
              </a:rPr>
              <a:t>Iodine contrast media to</a:t>
            </a:r>
            <a:br>
              <a:rPr lang="en-US" baseline="0">
                <a:latin typeface="Calibri"/>
                <a:cs typeface="Calibri"/>
              </a:rPr>
            </a:br>
            <a:r>
              <a:rPr lang="en-US" baseline="0">
                <a:latin typeface="Calibri"/>
                <a:cs typeface="Calibri"/>
              </a:rPr>
              <a:t>increase x-ray absorption</a:t>
            </a:r>
          </a:p>
        </p:txBody>
      </p:sp>
      <p:sp>
        <p:nvSpPr>
          <p:cNvPr id="14" name="TextBox 1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2.9</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43E3FDFA-3292-2E44-B7DE-1E7F19253772}"/>
              </a:ext>
            </a:extLst>
          </p:cNvPr>
          <p:cNvSpPr>
            <a:spLocks noGrp="1"/>
          </p:cNvSpPr>
          <p:nvPr>
            <p:ph type="sldNum" sz="quarter" idx="4"/>
          </p:nvPr>
        </p:nvSpPr>
        <p:spPr/>
        <p:txBody>
          <a:bodyPr/>
          <a:lstStyle/>
          <a:p>
            <a:fld id="{79594931-7310-8546-9CE2-0B8C244628BE}" type="slidenum">
              <a:rPr lang="en-US" smtClean="0"/>
              <a:pPr/>
              <a:t>20</a:t>
            </a:fld>
            <a:endParaRPr lang="en-US"/>
          </a:p>
        </p:txBody>
      </p:sp>
    </p:spTree>
    <p:custDataLst>
      <p:tags r:id="rId1"/>
    </p:custDataLst>
    <p:extLst>
      <p:ext uri="{BB962C8B-B14F-4D97-AF65-F5344CB8AC3E}">
        <p14:creationId xmlns:p14="http://schemas.microsoft.com/office/powerpoint/2010/main" val="45368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661"/>
                                        </p:tgtEl>
                                        <p:attrNameLst>
                                          <p:attrName>style.visibility</p:attrName>
                                        </p:attrNameLst>
                                      </p:cBhvr>
                                      <p:to>
                                        <p:strVal val="visible"/>
                                      </p:to>
                                    </p:set>
                                    <p:animEffect transition="in" filter="fade">
                                      <p:cBhvr>
                                        <p:cTn id="7" dur="500"/>
                                        <p:tgtEl>
                                          <p:spTgt spid="7106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0660"/>
                                        </p:tgtEl>
                                        <p:attrNameLst>
                                          <p:attrName>style.visibility</p:attrName>
                                        </p:attrNameLst>
                                      </p:cBhvr>
                                      <p:to>
                                        <p:strVal val="visible"/>
                                      </p:to>
                                    </p:set>
                                    <p:animEffect transition="in" filter="fade">
                                      <p:cBhvr>
                                        <p:cTn id="12" dur="500"/>
                                        <p:tgtEl>
                                          <p:spTgt spid="710660"/>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710662"/>
                                        </p:tgtEl>
                                        <p:attrNameLst>
                                          <p:attrName>style.visibility</p:attrName>
                                        </p:attrNameLst>
                                      </p:cBhvr>
                                      <p:to>
                                        <p:strVal val="visible"/>
                                      </p:to>
                                    </p:set>
                                    <p:anim calcmode="lin" valueType="num">
                                      <p:cBhvr>
                                        <p:cTn id="17" dur="500" fill="hold"/>
                                        <p:tgtEl>
                                          <p:spTgt spid="710662"/>
                                        </p:tgtEl>
                                        <p:attrNameLst>
                                          <p:attrName>ppt_w</p:attrName>
                                        </p:attrNameLst>
                                      </p:cBhvr>
                                      <p:tavLst>
                                        <p:tav tm="0">
                                          <p:val>
                                            <p:strVal val="#ppt_w*0.70"/>
                                          </p:val>
                                        </p:tav>
                                        <p:tav tm="100000">
                                          <p:val>
                                            <p:strVal val="#ppt_w"/>
                                          </p:val>
                                        </p:tav>
                                      </p:tavLst>
                                    </p:anim>
                                    <p:anim calcmode="lin" valueType="num">
                                      <p:cBhvr>
                                        <p:cTn id="18" dur="500" fill="hold"/>
                                        <p:tgtEl>
                                          <p:spTgt spid="710662"/>
                                        </p:tgtEl>
                                        <p:attrNameLst>
                                          <p:attrName>ppt_h</p:attrName>
                                        </p:attrNameLst>
                                      </p:cBhvr>
                                      <p:tavLst>
                                        <p:tav tm="0">
                                          <p:val>
                                            <p:strVal val="#ppt_h"/>
                                          </p:val>
                                        </p:tav>
                                        <p:tav tm="100000">
                                          <p:val>
                                            <p:strVal val="#ppt_h"/>
                                          </p:val>
                                        </p:tav>
                                      </p:tavLst>
                                    </p:anim>
                                    <p:animEffect transition="in" filter="fade">
                                      <p:cBhvr>
                                        <p:cTn id="19" dur="500"/>
                                        <p:tgtEl>
                                          <p:spTgt spid="710662"/>
                                        </p:tgtEl>
                                      </p:cBhvr>
                                    </p:animEffect>
                                  </p:childTnLst>
                                </p:cTn>
                              </p:par>
                            </p:childTnLst>
                          </p:cTn>
                        </p:par>
                      </p:childTnLst>
                    </p:cTn>
                  </p:par>
                  <p:par>
                    <p:cTn id="20" fill="hold">
                      <p:stCondLst>
                        <p:cond delay="indefinite"/>
                      </p:stCondLst>
                      <p:childTnLst>
                        <p:par>
                          <p:cTn id="21" fill="hold">
                            <p:stCondLst>
                              <p:cond delay="0"/>
                            </p:stCondLst>
                            <p:childTnLst>
                              <p:par>
                                <p:cTn id="22" presetID="0" presetClass="path" presetSubtype="0" fill="hold" grpId="1" nodeType="clickEffect">
                                  <p:stCondLst>
                                    <p:cond delay="0"/>
                                  </p:stCondLst>
                                  <p:childTnLst>
                                    <p:animMotion origin="layout" path="M 8.33333E-7 2.07495E-6 L 0.07413 -0.21421 L 0.09774 -0.19316 L 0.12691 -0.19154 L 0.15955 -0.20657 L 0.1809 -0.23364 L 0.20434 -0.25006 L 0.22361 -0.23965 L 0.22795 -0.21722 L 0.22691 -0.18414 L 0.22917 -0.14527 L 0.22795 -0.17072 L 0.22239 -0.20519 L 0.21233 -0.23364 L 0.19653 -0.21722 L 0.18646 -0.20357 L 0.1842 -0.17211 L 0.18316 -0.15268 L 0.18316 -0.14227 L 0.19323 -0.14065 C 0.19844 -0.13903 0.19618 -0.13926 0.2 -0.13926 L 0.20885 -0.13926 L 0.21337 -0.1543 L 0.21337 -0.17072 L 0.21337 -0.18275 L 0.21337 -0.19616 L 0.21788 -0.20958 L 0.24375 -0.23063 L 0.26614 -0.20958 L 0.26962 -0.17812 L 0.27187 -0.14527 L 0.25833 -0.14666 L 0.25278 -0.17673 L 0.24705 -0.20218 L 0.23368 -0.21259 L 0.22795 -0.20819 L 0.22795 -0.19455 L 0.23246 -0.17812 L 0.23698 -0.16609 L 0.23819 -0.14366 L 0.23142 -0.16771 L 0.23142 -0.18876 L 0.2191 -0.21722 L 0.23698 -0.12284 L 0.22917 -0.0509 L 0.22691 -0.03146 " pathEditMode="relative" ptsTypes="AAAAAAAAAAAAAAAAAAAfAAAAAAAAAAAAAAAAAAAAAAAAAA">
                                      <p:cBhvr>
                                        <p:cTn id="23" dur="3000" fill="hold"/>
                                        <p:tgtEl>
                                          <p:spTgt spid="710662"/>
                                        </p:tgtEl>
                                        <p:attrNameLst>
                                          <p:attrName>ppt_x</p:attrName>
                                          <p:attrName>ppt_y</p:attrName>
                                        </p:attrNameLst>
                                      </p:cBhvr>
                                    </p:animMotion>
                                  </p:childTnLst>
                                </p:cTn>
                              </p:par>
                              <p:par>
                                <p:cTn id="24" presetID="6" presetClass="emph" presetSubtype="0" fill="hold" grpId="2" nodeType="withEffect">
                                  <p:stCondLst>
                                    <p:cond delay="0"/>
                                  </p:stCondLst>
                                  <p:childTnLst>
                                    <p:animScale>
                                      <p:cBhvr>
                                        <p:cTn id="25" dur="2000" fill="hold"/>
                                        <p:tgtEl>
                                          <p:spTgt spid="710662"/>
                                        </p:tgtEl>
                                      </p:cBhvr>
                                      <p:by x="100000" y="150000"/>
                                    </p:animScale>
                                  </p:childTnLst>
                                </p:cTn>
                              </p:par>
                              <p:par>
                                <p:cTn id="26" presetID="6" presetClass="emph" presetSubtype="0" fill="hold" grpId="3" nodeType="withEffect">
                                  <p:stCondLst>
                                    <p:cond delay="0"/>
                                  </p:stCondLst>
                                  <p:childTnLst>
                                    <p:animScale>
                                      <p:cBhvr>
                                        <p:cTn id="27" dur="2000" fill="hold"/>
                                        <p:tgtEl>
                                          <p:spTgt spid="710662"/>
                                        </p:tgtEl>
                                      </p:cBhvr>
                                      <p:by x="50000" y="100000"/>
                                    </p:animScale>
                                  </p:childTnLst>
                                </p:cTn>
                              </p:par>
                            </p:childTnLst>
                          </p:cTn>
                        </p:par>
                        <p:par>
                          <p:cTn id="28" fill="hold">
                            <p:stCondLst>
                              <p:cond delay="3000"/>
                            </p:stCondLst>
                            <p:childTnLst>
                              <p:par>
                                <p:cTn id="29" presetID="10" presetClass="exit" presetSubtype="0" fill="hold" grpId="4" nodeType="afterEffect">
                                  <p:stCondLst>
                                    <p:cond delay="0"/>
                                  </p:stCondLst>
                                  <p:childTnLst>
                                    <p:animEffect transition="out" filter="fade">
                                      <p:cBhvr>
                                        <p:cTn id="30" dur="500"/>
                                        <p:tgtEl>
                                          <p:spTgt spid="710662"/>
                                        </p:tgtEl>
                                      </p:cBhvr>
                                    </p:animEffect>
                                    <p:set>
                                      <p:cBhvr>
                                        <p:cTn id="31" dur="1" fill="hold">
                                          <p:stCondLst>
                                            <p:cond delay="499"/>
                                          </p:stCondLst>
                                        </p:cTn>
                                        <p:tgtEl>
                                          <p:spTgt spid="710662"/>
                                        </p:tgtEl>
                                        <p:attrNameLst>
                                          <p:attrName>style.visibility</p:attrName>
                                        </p:attrNameLst>
                                      </p:cBhvr>
                                      <p:to>
                                        <p:strVal val="hidden"/>
                                      </p:to>
                                    </p:se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10664"/>
                                        </p:tgtEl>
                                        <p:attrNameLst>
                                          <p:attrName>style.visibility</p:attrName>
                                        </p:attrNameLst>
                                      </p:cBhvr>
                                      <p:to>
                                        <p:strVal val="visible"/>
                                      </p:to>
                                    </p:set>
                                    <p:animEffect transition="in" filter="fade">
                                      <p:cBhvr>
                                        <p:cTn id="35" dur="500"/>
                                        <p:tgtEl>
                                          <p:spTgt spid="7106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10667"/>
                                        </p:tgtEl>
                                        <p:attrNameLst>
                                          <p:attrName>style.visibility</p:attrName>
                                        </p:attrNameLst>
                                      </p:cBhvr>
                                      <p:to>
                                        <p:strVal val="visible"/>
                                      </p:to>
                                    </p:set>
                                    <p:animEffect transition="in" filter="fade">
                                      <p:cBhvr>
                                        <p:cTn id="38" dur="500"/>
                                        <p:tgtEl>
                                          <p:spTgt spid="7106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10665"/>
                                        </p:tgtEl>
                                        <p:attrNameLst>
                                          <p:attrName>style.visibility</p:attrName>
                                        </p:attrNameLst>
                                      </p:cBhvr>
                                      <p:to>
                                        <p:strVal val="visible"/>
                                      </p:to>
                                    </p:set>
                                    <p:animEffect transition="in" filter="fade">
                                      <p:cBhvr>
                                        <p:cTn id="41" dur="500"/>
                                        <p:tgtEl>
                                          <p:spTgt spid="71066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10666"/>
                                        </p:tgtEl>
                                        <p:attrNameLst>
                                          <p:attrName>style.visibility</p:attrName>
                                        </p:attrNameLst>
                                      </p:cBhvr>
                                      <p:to>
                                        <p:strVal val="visible"/>
                                      </p:to>
                                    </p:set>
                                    <p:animEffect transition="in" filter="fade">
                                      <p:cBhvr>
                                        <p:cTn id="44" dur="500"/>
                                        <p:tgtEl>
                                          <p:spTgt spid="71066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10674"/>
                                        </p:tgtEl>
                                        <p:attrNameLst>
                                          <p:attrName>style.visibility</p:attrName>
                                        </p:attrNameLst>
                                      </p:cBhvr>
                                      <p:to>
                                        <p:strVal val="visible"/>
                                      </p:to>
                                    </p:set>
                                    <p:animEffect transition="in" filter="wipe(left)">
                                      <p:cBhvr>
                                        <p:cTn id="49" dur="2000"/>
                                        <p:tgtEl>
                                          <p:spTgt spid="710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2" grpId="0" animBg="1"/>
      <p:bldP spid="710662" grpId="1" animBg="1"/>
      <p:bldP spid="710662" grpId="2" animBg="1"/>
      <p:bldP spid="710662" grpId="3" animBg="1"/>
      <p:bldP spid="710662" grpId="4" animBg="1"/>
      <p:bldP spid="710664" grpId="0" animBg="1"/>
      <p:bldP spid="710665" grpId="0" animBg="1"/>
      <p:bldP spid="710666" grpId="0"/>
      <p:bldP spid="710667" grpId="0"/>
      <p:bldP spid="7106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atin typeface="Calibri"/>
                <a:cs typeface="Calibri"/>
              </a:rPr>
              <a:t>Contrast agent</a:t>
            </a:r>
          </a:p>
        </p:txBody>
      </p:sp>
      <p:pic>
        <p:nvPicPr>
          <p:cNvPr id="78851" name="Picture 4"/>
          <p:cNvPicPr>
            <a:picLocks noChangeAspect="1" noChangeArrowheads="1"/>
          </p:cNvPicPr>
          <p:nvPr/>
        </p:nvPicPr>
        <p:blipFill>
          <a:blip r:embed="rId3"/>
          <a:srcRect/>
          <a:stretch>
            <a:fillRect/>
          </a:stretch>
        </p:blipFill>
        <p:spPr bwMode="auto">
          <a:xfrm>
            <a:off x="2124075" y="1412875"/>
            <a:ext cx="5040313" cy="4419600"/>
          </a:xfrm>
          <a:prstGeom prst="rect">
            <a:avLst/>
          </a:prstGeom>
          <a:noFill/>
          <a:ln w="9525">
            <a:noFill/>
            <a:miter lim="800000"/>
            <a:headEnd/>
            <a:tailEnd/>
          </a:ln>
        </p:spPr>
      </p:pic>
      <p:pic>
        <p:nvPicPr>
          <p:cNvPr id="711685" name="Picture 5" descr="MPj03056960000[1]"/>
          <p:cNvPicPr>
            <a:picLocks noChangeAspect="1" noChangeArrowheads="1"/>
          </p:cNvPicPr>
          <p:nvPr/>
        </p:nvPicPr>
        <p:blipFill>
          <a:blip r:embed="rId4">
            <a:clrChange>
              <a:clrFrom>
                <a:srgbClr val="FFFFFF"/>
              </a:clrFrom>
              <a:clrTo>
                <a:srgbClr val="FFFFFF">
                  <a:alpha val="0"/>
                </a:srgbClr>
              </a:clrTo>
            </a:clrChange>
            <a:grayscl/>
          </a:blip>
          <a:srcRect t="7889" r="7855" b="3291"/>
          <a:stretch>
            <a:fillRect/>
          </a:stretch>
        </p:blipFill>
        <p:spPr bwMode="auto">
          <a:xfrm rot="-1835555">
            <a:off x="539750" y="2565400"/>
            <a:ext cx="3802063" cy="274161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B00388B7-64FE-4148-9CCD-905E0284A2D7}"/>
              </a:ext>
            </a:extLst>
          </p:cNvPr>
          <p:cNvSpPr>
            <a:spLocks noGrp="1"/>
          </p:cNvSpPr>
          <p:nvPr>
            <p:ph type="sldNum" sz="quarter" idx="4"/>
          </p:nvPr>
        </p:nvSpPr>
        <p:spPr/>
        <p:txBody>
          <a:bodyPr/>
          <a:lstStyle/>
          <a:p>
            <a:fld id="{79594931-7310-8546-9CE2-0B8C244628BE}" type="slidenum">
              <a:rPr lang="en-US" smtClean="0"/>
              <a:pPr/>
              <a:t>21</a:t>
            </a:fld>
            <a:endParaRPr lang="en-US"/>
          </a:p>
        </p:txBody>
      </p:sp>
    </p:spTree>
    <p:extLst>
      <p:ext uri="{BB962C8B-B14F-4D97-AF65-F5344CB8AC3E}">
        <p14:creationId xmlns:p14="http://schemas.microsoft.com/office/powerpoint/2010/main" val="104560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1685"/>
                                        </p:tgtEl>
                                        <p:attrNameLst>
                                          <p:attrName>style.visibility</p:attrName>
                                        </p:attrNameLst>
                                      </p:cBhvr>
                                      <p:to>
                                        <p:strVal val="visible"/>
                                      </p:to>
                                    </p:set>
                                    <p:animEffect transition="in" filter="fade">
                                      <p:cBhvr>
                                        <p:cTn id="7" dur="500"/>
                                        <p:tgtEl>
                                          <p:spTgt spid="71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7"/>
          <p:cNvPicPr>
            <a:picLocks noChangeAspect="1" noChangeArrowheads="1"/>
          </p:cNvPicPr>
          <p:nvPr/>
        </p:nvPicPr>
        <p:blipFill>
          <a:blip r:embed="rId3"/>
          <a:srcRect/>
          <a:stretch>
            <a:fillRect/>
          </a:stretch>
        </p:blipFill>
        <p:spPr bwMode="auto">
          <a:xfrm>
            <a:off x="3462338" y="4363968"/>
            <a:ext cx="2217737" cy="2222500"/>
          </a:xfrm>
          <a:prstGeom prst="rect">
            <a:avLst/>
          </a:prstGeom>
          <a:noFill/>
          <a:ln w="9525">
            <a:solidFill>
              <a:srgbClr val="4D4D4D"/>
            </a:solidFill>
            <a:miter lim="800000"/>
            <a:headEnd/>
            <a:tailEnd/>
          </a:ln>
        </p:spPr>
      </p:pic>
      <p:sp>
        <p:nvSpPr>
          <p:cNvPr id="79875" name="Rectangle 2"/>
          <p:cNvSpPr>
            <a:spLocks noGrp="1" noChangeArrowheads="1"/>
          </p:cNvSpPr>
          <p:nvPr>
            <p:ph type="title"/>
          </p:nvPr>
        </p:nvSpPr>
        <p:spPr/>
        <p:txBody>
          <a:bodyPr/>
          <a:lstStyle/>
          <a:p>
            <a:pPr eaLnBrk="1" hangingPunct="1"/>
            <a:r>
              <a:rPr lang="en-US">
                <a:latin typeface="Calibri"/>
                <a:cs typeface="Calibri"/>
              </a:rPr>
              <a:t>Digital Subtraction </a:t>
            </a:r>
          </a:p>
        </p:txBody>
      </p:sp>
      <p:pic>
        <p:nvPicPr>
          <p:cNvPr id="79876" name="Picture 4"/>
          <p:cNvPicPr>
            <a:picLocks noChangeAspect="1" noChangeArrowheads="1"/>
          </p:cNvPicPr>
          <p:nvPr/>
        </p:nvPicPr>
        <p:blipFill>
          <a:blip r:embed="rId4"/>
          <a:srcRect r="2055"/>
          <a:stretch>
            <a:fillRect/>
          </a:stretch>
        </p:blipFill>
        <p:spPr bwMode="auto">
          <a:xfrm>
            <a:off x="1619250" y="1401693"/>
            <a:ext cx="2181225" cy="2232025"/>
          </a:xfrm>
          <a:prstGeom prst="rect">
            <a:avLst/>
          </a:prstGeom>
          <a:noFill/>
          <a:ln w="9525">
            <a:solidFill>
              <a:srgbClr val="4D4D4D"/>
            </a:solidFill>
            <a:miter lim="800000"/>
            <a:headEnd/>
            <a:tailEnd/>
          </a:ln>
        </p:spPr>
      </p:pic>
      <p:pic>
        <p:nvPicPr>
          <p:cNvPr id="79877" name="Picture 5"/>
          <p:cNvPicPr>
            <a:picLocks noChangeAspect="1" noChangeArrowheads="1"/>
          </p:cNvPicPr>
          <p:nvPr/>
        </p:nvPicPr>
        <p:blipFill>
          <a:blip r:embed="rId5"/>
          <a:srcRect/>
          <a:stretch>
            <a:fillRect/>
          </a:stretch>
        </p:blipFill>
        <p:spPr bwMode="auto">
          <a:xfrm>
            <a:off x="5291138" y="1401693"/>
            <a:ext cx="2217737" cy="2222500"/>
          </a:xfrm>
          <a:prstGeom prst="rect">
            <a:avLst/>
          </a:prstGeom>
          <a:noFill/>
          <a:ln w="9525">
            <a:solidFill>
              <a:srgbClr val="4D4D4D"/>
            </a:solidFill>
            <a:miter lim="800000"/>
            <a:headEnd/>
            <a:tailEnd/>
          </a:ln>
        </p:spPr>
      </p:pic>
      <p:pic>
        <p:nvPicPr>
          <p:cNvPr id="721926" name="Picture 6"/>
          <p:cNvPicPr>
            <a:picLocks noChangeAspect="1" noChangeArrowheads="1"/>
          </p:cNvPicPr>
          <p:nvPr/>
        </p:nvPicPr>
        <p:blipFill>
          <a:blip r:embed="rId6"/>
          <a:srcRect/>
          <a:stretch>
            <a:fillRect/>
          </a:stretch>
        </p:blipFill>
        <p:spPr bwMode="auto">
          <a:xfrm>
            <a:off x="3462338" y="4363968"/>
            <a:ext cx="2217737" cy="2222500"/>
          </a:xfrm>
          <a:prstGeom prst="rect">
            <a:avLst/>
          </a:prstGeom>
          <a:noFill/>
          <a:ln w="9525">
            <a:solidFill>
              <a:srgbClr val="4D4D4D"/>
            </a:solidFill>
            <a:miter lim="800000"/>
            <a:headEnd/>
            <a:tailEnd/>
          </a:ln>
        </p:spPr>
      </p:pic>
      <p:sp>
        <p:nvSpPr>
          <p:cNvPr id="79879" name="Rectangle 8"/>
          <p:cNvSpPr>
            <a:spLocks noChangeArrowheads="1"/>
          </p:cNvSpPr>
          <p:nvPr/>
        </p:nvSpPr>
        <p:spPr bwMode="auto">
          <a:xfrm>
            <a:off x="1908175" y="969893"/>
            <a:ext cx="1552575" cy="430213"/>
          </a:xfrm>
          <a:prstGeom prst="rect">
            <a:avLst/>
          </a:prstGeom>
          <a:noFill/>
          <a:ln w="19050">
            <a:noFill/>
            <a:miter lim="800000"/>
            <a:headEnd/>
            <a:tailEnd/>
          </a:ln>
        </p:spPr>
        <p:txBody>
          <a:bodyPr wrap="none" anchor="ctr"/>
          <a:lstStyle/>
          <a:p>
            <a:pPr algn="ctr" eaLnBrk="0" hangingPunct="0"/>
            <a:r>
              <a:rPr lang="en-US" sz="2400" baseline="0">
                <a:latin typeface="Calibri"/>
                <a:cs typeface="Calibri"/>
              </a:rPr>
              <a:t>pre-contrast</a:t>
            </a:r>
          </a:p>
        </p:txBody>
      </p:sp>
      <p:sp>
        <p:nvSpPr>
          <p:cNvPr id="79880" name="Rectangle 9"/>
          <p:cNvSpPr>
            <a:spLocks noChangeArrowheads="1"/>
          </p:cNvSpPr>
          <p:nvPr/>
        </p:nvSpPr>
        <p:spPr bwMode="auto">
          <a:xfrm>
            <a:off x="5580063" y="969893"/>
            <a:ext cx="1552575" cy="430213"/>
          </a:xfrm>
          <a:prstGeom prst="rect">
            <a:avLst/>
          </a:prstGeom>
          <a:noFill/>
          <a:ln w="19050">
            <a:noFill/>
            <a:miter lim="800000"/>
            <a:headEnd/>
            <a:tailEnd/>
          </a:ln>
        </p:spPr>
        <p:txBody>
          <a:bodyPr wrap="none" anchor="ctr"/>
          <a:lstStyle/>
          <a:p>
            <a:pPr algn="ctr" eaLnBrk="0" hangingPunct="0"/>
            <a:r>
              <a:rPr lang="en-US" sz="2400" baseline="0">
                <a:latin typeface="Calibri"/>
                <a:cs typeface="Calibri"/>
              </a:rPr>
              <a:t>post-contrast</a:t>
            </a:r>
          </a:p>
        </p:txBody>
      </p:sp>
      <p:sp>
        <p:nvSpPr>
          <p:cNvPr id="79881" name="Rectangle 10"/>
          <p:cNvSpPr>
            <a:spLocks noChangeArrowheads="1"/>
          </p:cNvSpPr>
          <p:nvPr/>
        </p:nvSpPr>
        <p:spPr bwMode="auto">
          <a:xfrm>
            <a:off x="3779838" y="3860731"/>
            <a:ext cx="1552575" cy="430212"/>
          </a:xfrm>
          <a:prstGeom prst="rect">
            <a:avLst/>
          </a:prstGeom>
          <a:noFill/>
          <a:ln w="19050">
            <a:noFill/>
            <a:miter lim="800000"/>
            <a:headEnd/>
            <a:tailEnd/>
          </a:ln>
        </p:spPr>
        <p:txBody>
          <a:bodyPr wrap="none" anchor="ctr"/>
          <a:lstStyle/>
          <a:p>
            <a:pPr algn="ctr" eaLnBrk="0" hangingPunct="0"/>
            <a:r>
              <a:rPr lang="en-US" sz="2400" baseline="0" dirty="0">
                <a:solidFill>
                  <a:srgbClr val="1269B0"/>
                </a:solidFill>
                <a:latin typeface="Calibri"/>
                <a:cs typeface="Calibri"/>
              </a:rPr>
              <a:t>difference</a:t>
            </a:r>
          </a:p>
        </p:txBody>
      </p:sp>
      <p:sp>
        <p:nvSpPr>
          <p:cNvPr id="13" name="TextBox 12"/>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2.10</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EA2B4205-87D2-844C-8935-22405A71BA5F}"/>
              </a:ext>
            </a:extLst>
          </p:cNvPr>
          <p:cNvSpPr>
            <a:spLocks noGrp="1"/>
          </p:cNvSpPr>
          <p:nvPr>
            <p:ph type="sldNum" sz="quarter" idx="4"/>
          </p:nvPr>
        </p:nvSpPr>
        <p:spPr/>
        <p:txBody>
          <a:bodyPr/>
          <a:lstStyle/>
          <a:p>
            <a:fld id="{79594931-7310-8546-9CE2-0B8C244628BE}" type="slidenum">
              <a:rPr lang="en-US" smtClean="0"/>
              <a:pPr/>
              <a:t>22</a:t>
            </a:fld>
            <a:endParaRPr lang="en-US"/>
          </a:p>
        </p:txBody>
      </p:sp>
      <p:sp>
        <p:nvSpPr>
          <p:cNvPr id="14" name="AutoShape 31">
            <a:hlinkClick r:id="rId7" action="ppaction://hlinksldjump" highlightClick="1"/>
            <a:extLst>
              <a:ext uri="{FF2B5EF4-FFF2-40B4-BE49-F238E27FC236}">
                <a16:creationId xmlns:a16="http://schemas.microsoft.com/office/drawing/2014/main" id="{1515BE4C-BFCE-A041-956A-EBC3188183FB}"/>
              </a:ext>
            </a:extLst>
          </p:cNvPr>
          <p:cNvSpPr>
            <a:spLocks noChangeArrowheads="1"/>
          </p:cNvSpPr>
          <p:nvPr/>
        </p:nvSpPr>
        <p:spPr bwMode="auto">
          <a:xfrm>
            <a:off x="8560635" y="6325994"/>
            <a:ext cx="374843" cy="374843"/>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
        <p:nvSpPr>
          <p:cNvPr id="721931" name="Rectangle 11"/>
          <p:cNvSpPr>
            <a:spLocks noChangeArrowheads="1"/>
          </p:cNvSpPr>
          <p:nvPr/>
        </p:nvSpPr>
        <p:spPr bwMode="auto">
          <a:xfrm>
            <a:off x="3779838" y="3849618"/>
            <a:ext cx="1552575" cy="430213"/>
          </a:xfrm>
          <a:prstGeom prst="rect">
            <a:avLst/>
          </a:prstGeom>
          <a:solidFill>
            <a:schemeClr val="bg1"/>
          </a:solidFill>
          <a:ln w="19050">
            <a:noFill/>
            <a:miter lim="800000"/>
            <a:headEnd/>
            <a:tailEnd/>
          </a:ln>
        </p:spPr>
        <p:txBody>
          <a:bodyPr wrap="none" anchor="ctr"/>
          <a:lstStyle/>
          <a:p>
            <a:pPr algn="ctr" eaLnBrk="0" hangingPunct="0"/>
            <a:r>
              <a:rPr lang="en-US" sz="2400" baseline="0" dirty="0" err="1">
                <a:solidFill>
                  <a:srgbClr val="1269B0"/>
                </a:solidFill>
                <a:latin typeface="Calibri"/>
                <a:cs typeface="Calibri"/>
              </a:rPr>
              <a:t>difference+enhancement</a:t>
            </a:r>
            <a:endParaRPr lang="en-US" sz="2400" baseline="0" dirty="0">
              <a:solidFill>
                <a:srgbClr val="1269B0"/>
              </a:solidFill>
              <a:latin typeface="Calibri"/>
              <a:cs typeface="Calibri"/>
            </a:endParaRPr>
          </a:p>
        </p:txBody>
      </p:sp>
    </p:spTree>
    <p:extLst>
      <p:ext uri="{BB962C8B-B14F-4D97-AF65-F5344CB8AC3E}">
        <p14:creationId xmlns:p14="http://schemas.microsoft.com/office/powerpoint/2010/main" val="390844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1931"/>
                                        </p:tgtEl>
                                        <p:attrNameLst>
                                          <p:attrName>style.visibility</p:attrName>
                                        </p:attrNameLst>
                                      </p:cBhvr>
                                      <p:to>
                                        <p:strVal val="visible"/>
                                      </p:to>
                                    </p:set>
                                    <p:animEffect transition="in" filter="fade">
                                      <p:cBhvr>
                                        <p:cTn id="7" dur="500"/>
                                        <p:tgtEl>
                                          <p:spTgt spid="721931"/>
                                        </p:tgtEl>
                                      </p:cBhvr>
                                    </p:animEffect>
                                  </p:childTnLst>
                                </p:cTn>
                              </p:par>
                              <p:par>
                                <p:cTn id="8" presetID="10" presetClass="entr" presetSubtype="0" fill="hold" nodeType="withEffect">
                                  <p:stCondLst>
                                    <p:cond delay="0"/>
                                  </p:stCondLst>
                                  <p:childTnLst>
                                    <p:set>
                                      <p:cBhvr>
                                        <p:cTn id="9" dur="1" fill="hold">
                                          <p:stCondLst>
                                            <p:cond delay="0"/>
                                          </p:stCondLst>
                                        </p:cTn>
                                        <p:tgtEl>
                                          <p:spTgt spid="721926"/>
                                        </p:tgtEl>
                                        <p:attrNameLst>
                                          <p:attrName>style.visibility</p:attrName>
                                        </p:attrNameLst>
                                      </p:cBhvr>
                                      <p:to>
                                        <p:strVal val="visible"/>
                                      </p:to>
                                    </p:set>
                                    <p:animEffect transition="in" filter="fade">
                                      <p:cBhvr>
                                        <p:cTn id="10" dur="500"/>
                                        <p:tgtEl>
                                          <p:spTgt spid="721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a_dsa"/>
          <p:cNvPicPr>
            <a:picLocks noChangeAspect="1" noChangeArrowheads="1"/>
          </p:cNvPicPr>
          <p:nvPr/>
        </p:nvPicPr>
        <p:blipFill>
          <a:blip r:embed="rId3"/>
          <a:srcRect/>
          <a:stretch>
            <a:fillRect/>
          </a:stretch>
        </p:blipFill>
        <p:spPr bwMode="auto">
          <a:xfrm>
            <a:off x="2362200" y="1210467"/>
            <a:ext cx="4464050" cy="5467350"/>
          </a:xfrm>
          <a:prstGeom prst="rect">
            <a:avLst/>
          </a:prstGeom>
          <a:noFill/>
          <a:ln w="25400">
            <a:solidFill>
              <a:schemeClr val="bg2"/>
            </a:solidFill>
            <a:miter lim="800000"/>
            <a:headEnd/>
            <a:tailEnd/>
          </a:ln>
        </p:spPr>
      </p:pic>
      <p:sp>
        <p:nvSpPr>
          <p:cNvPr id="80899" name="Rectangle 11"/>
          <p:cNvSpPr>
            <a:spLocks noGrp="1" noChangeArrowheads="1"/>
          </p:cNvSpPr>
          <p:nvPr>
            <p:ph type="title"/>
          </p:nvPr>
        </p:nvSpPr>
        <p:spPr/>
        <p:txBody>
          <a:bodyPr/>
          <a:lstStyle/>
          <a:p>
            <a:pPr eaLnBrk="1" hangingPunct="1"/>
            <a:r>
              <a:rPr lang="en-US">
                <a:latin typeface="Calibri"/>
                <a:cs typeface="Calibri"/>
              </a:rPr>
              <a:t>DSA Angiography</a:t>
            </a:r>
          </a:p>
        </p:txBody>
      </p:sp>
      <p:sp>
        <p:nvSpPr>
          <p:cNvPr id="2" name="Slide Number Placeholder 1">
            <a:extLst>
              <a:ext uri="{FF2B5EF4-FFF2-40B4-BE49-F238E27FC236}">
                <a16:creationId xmlns:a16="http://schemas.microsoft.com/office/drawing/2014/main" id="{AB2715A5-A5A4-4749-827B-5EDA218D3D26}"/>
              </a:ext>
            </a:extLst>
          </p:cNvPr>
          <p:cNvSpPr>
            <a:spLocks noGrp="1"/>
          </p:cNvSpPr>
          <p:nvPr>
            <p:ph type="sldNum" sz="quarter" idx="4"/>
          </p:nvPr>
        </p:nvSpPr>
        <p:spPr/>
        <p:txBody>
          <a:bodyPr/>
          <a:lstStyle/>
          <a:p>
            <a:fld id="{79594931-7310-8546-9CE2-0B8C244628BE}" type="slidenum">
              <a:rPr lang="en-US" smtClean="0"/>
              <a:pPr/>
              <a:t>23</a:t>
            </a:fld>
            <a:endParaRPr lang="en-US"/>
          </a:p>
        </p:txBody>
      </p:sp>
    </p:spTree>
    <p:extLst>
      <p:ext uri="{BB962C8B-B14F-4D97-AF65-F5344CB8AC3E}">
        <p14:creationId xmlns:p14="http://schemas.microsoft.com/office/powerpoint/2010/main" val="66770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b1"/>
          <p:cNvPicPr>
            <a:picLocks noChangeAspect="1" noChangeArrowheads="1"/>
          </p:cNvPicPr>
          <p:nvPr/>
        </p:nvPicPr>
        <p:blipFill>
          <a:blip r:embed="rId3"/>
          <a:srcRect/>
          <a:stretch>
            <a:fillRect/>
          </a:stretch>
        </p:blipFill>
        <p:spPr bwMode="auto">
          <a:xfrm>
            <a:off x="2195513" y="1268413"/>
            <a:ext cx="4678362" cy="4678362"/>
          </a:xfrm>
          <a:prstGeom prst="rect">
            <a:avLst/>
          </a:prstGeom>
          <a:noFill/>
          <a:ln w="25400">
            <a:solidFill>
              <a:schemeClr val="bg2"/>
            </a:solidFill>
            <a:miter lim="800000"/>
            <a:headEnd/>
            <a:tailEnd/>
          </a:ln>
        </p:spPr>
      </p:pic>
      <p:pic>
        <p:nvPicPr>
          <p:cNvPr id="620547" name="Picture 3" descr="b2"/>
          <p:cNvPicPr>
            <a:picLocks noChangeAspect="1" noChangeArrowheads="1"/>
          </p:cNvPicPr>
          <p:nvPr/>
        </p:nvPicPr>
        <p:blipFill>
          <a:blip r:embed="rId4"/>
          <a:srcRect/>
          <a:stretch>
            <a:fillRect/>
          </a:stretch>
        </p:blipFill>
        <p:spPr bwMode="auto">
          <a:xfrm>
            <a:off x="2195513" y="1268413"/>
            <a:ext cx="4678362" cy="4678362"/>
          </a:xfrm>
          <a:prstGeom prst="rect">
            <a:avLst/>
          </a:prstGeom>
          <a:noFill/>
          <a:ln w="25400">
            <a:solidFill>
              <a:schemeClr val="bg2"/>
            </a:solidFill>
            <a:miter lim="800000"/>
            <a:headEnd/>
            <a:tailEnd/>
          </a:ln>
        </p:spPr>
      </p:pic>
      <p:pic>
        <p:nvPicPr>
          <p:cNvPr id="620548" name="Picture 4" descr="b3"/>
          <p:cNvPicPr>
            <a:picLocks noChangeAspect="1" noChangeArrowheads="1"/>
          </p:cNvPicPr>
          <p:nvPr/>
        </p:nvPicPr>
        <p:blipFill>
          <a:blip r:embed="rId5"/>
          <a:srcRect/>
          <a:stretch>
            <a:fillRect/>
          </a:stretch>
        </p:blipFill>
        <p:spPr bwMode="auto">
          <a:xfrm>
            <a:off x="2195513" y="1268413"/>
            <a:ext cx="4678362" cy="4678362"/>
          </a:xfrm>
          <a:prstGeom prst="rect">
            <a:avLst/>
          </a:prstGeom>
          <a:noFill/>
          <a:ln w="25400">
            <a:solidFill>
              <a:schemeClr val="bg2"/>
            </a:solidFill>
            <a:miter lim="800000"/>
            <a:headEnd/>
            <a:tailEnd/>
          </a:ln>
        </p:spPr>
      </p:pic>
      <p:sp>
        <p:nvSpPr>
          <p:cNvPr id="81925" name="Rectangle 13"/>
          <p:cNvSpPr>
            <a:spLocks noGrp="1" noChangeArrowheads="1"/>
          </p:cNvSpPr>
          <p:nvPr>
            <p:ph type="title"/>
          </p:nvPr>
        </p:nvSpPr>
        <p:spPr/>
        <p:txBody>
          <a:bodyPr/>
          <a:lstStyle/>
          <a:p>
            <a:pPr eaLnBrk="1" hangingPunct="1"/>
            <a:r>
              <a:rPr lang="en-US">
                <a:latin typeface="Calibri"/>
                <a:cs typeface="Calibri"/>
              </a:rPr>
              <a:t>Real-time DSA Angiography</a:t>
            </a:r>
          </a:p>
        </p:txBody>
      </p:sp>
      <p:sp>
        <p:nvSpPr>
          <p:cNvPr id="2" name="Slide Number Placeholder 1">
            <a:extLst>
              <a:ext uri="{FF2B5EF4-FFF2-40B4-BE49-F238E27FC236}">
                <a16:creationId xmlns:a16="http://schemas.microsoft.com/office/drawing/2014/main" id="{56CFA5E6-9DAA-AC4A-9335-B649FA818452}"/>
              </a:ext>
            </a:extLst>
          </p:cNvPr>
          <p:cNvSpPr>
            <a:spLocks noGrp="1"/>
          </p:cNvSpPr>
          <p:nvPr>
            <p:ph type="sldNum" sz="quarter" idx="4"/>
          </p:nvPr>
        </p:nvSpPr>
        <p:spPr/>
        <p:txBody>
          <a:bodyPr/>
          <a:lstStyle/>
          <a:p>
            <a:fld id="{79594931-7310-8546-9CE2-0B8C244628BE}" type="slidenum">
              <a:rPr lang="en-US" smtClean="0"/>
              <a:pPr/>
              <a:t>24</a:t>
            </a:fld>
            <a:endParaRPr lang="en-US"/>
          </a:p>
        </p:txBody>
      </p:sp>
    </p:spTree>
    <p:extLst>
      <p:ext uri="{BB962C8B-B14F-4D97-AF65-F5344CB8AC3E}">
        <p14:creationId xmlns:p14="http://schemas.microsoft.com/office/powerpoint/2010/main" val="302206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0547"/>
                                        </p:tgtEl>
                                        <p:attrNameLst>
                                          <p:attrName>style.visibility</p:attrName>
                                        </p:attrNameLst>
                                      </p:cBhvr>
                                      <p:to>
                                        <p:strVal val="visible"/>
                                      </p:to>
                                    </p:set>
                                    <p:animEffect transition="in" filter="fade">
                                      <p:cBhvr>
                                        <p:cTn id="7" dur="500"/>
                                        <p:tgtEl>
                                          <p:spTgt spid="6205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0548"/>
                                        </p:tgtEl>
                                        <p:attrNameLst>
                                          <p:attrName>style.visibility</p:attrName>
                                        </p:attrNameLst>
                                      </p:cBhvr>
                                      <p:to>
                                        <p:strVal val="visible"/>
                                      </p:to>
                                    </p:set>
                                    <p:animEffect transition="in" filter="fade">
                                      <p:cBhvr>
                                        <p:cTn id="12" dur="500"/>
                                        <p:tgtEl>
                                          <p:spTgt spid="620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9238" y="2030406"/>
            <a:ext cx="1343638" cy="309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510" b="0" i="0" u="none" strike="noStrike" kern="1200" cap="none" spc="0" normalizeH="0" baseline="0" noProof="0" dirty="0">
                <a:ln>
                  <a:noFill/>
                </a:ln>
                <a:solidFill>
                  <a:prstClr val="white">
                    <a:lumMod val="95000"/>
                  </a:prstClr>
                </a:solidFill>
                <a:effectLst/>
                <a:uLnTx/>
                <a:uFillTx/>
                <a:latin typeface="Calibri"/>
                <a:ea typeface="+mn-ea"/>
                <a:cs typeface="Calibri"/>
              </a:rPr>
              <a:t>?</a:t>
            </a:r>
          </a:p>
        </p:txBody>
      </p:sp>
      <p:sp>
        <p:nvSpPr>
          <p:cNvPr id="5" name="Rectangle 4">
            <a:extLst>
              <a:ext uri="{FF2B5EF4-FFF2-40B4-BE49-F238E27FC236}">
                <a16:creationId xmlns:a16="http://schemas.microsoft.com/office/drawing/2014/main" id="{FC1E3A48-3EDC-D04C-A15B-4AADC442B2AA}"/>
              </a:ext>
            </a:extLst>
          </p:cNvPr>
          <p:cNvSpPr/>
          <p:nvPr/>
        </p:nvSpPr>
        <p:spPr>
          <a:xfrm>
            <a:off x="356529" y="1508679"/>
            <a:ext cx="7959888" cy="2301271"/>
          </a:xfrm>
          <a:prstGeom prst="rect">
            <a:avLst/>
          </a:prstGeom>
        </p:spPr>
        <p:txBody>
          <a:bodyPr wrap="square">
            <a:spAutoFit/>
          </a:bodyPr>
          <a:lstStyle/>
          <a:p>
            <a:pPr lvl="0"/>
            <a:r>
              <a:rPr lang="en-US" sz="1801" b="1" dirty="0">
                <a:solidFill>
                  <a:srgbClr val="1269B0"/>
                </a:solidFill>
                <a:latin typeface="Calibri" panose="020F0502020204030204" pitchFamily="34" charset="0"/>
                <a:cs typeface="Calibri" panose="020F0502020204030204" pitchFamily="34" charset="0"/>
              </a:rPr>
              <a:t>Digital Subtraction Angiography is performed including a pre-contrast measurement #1 and a post-contrast measurement #2. The contrast agent increases the linear attenuation coefficient in blood. What is the image contrast of projection through the center point of the setup?</a:t>
            </a:r>
          </a:p>
          <a:p>
            <a:pPr lvl="0"/>
            <a:endPar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endParaRPr>
          </a:p>
          <a:p>
            <a:pPr lvl="0">
              <a:spcAft>
                <a:spcPts val="600"/>
              </a:spcAft>
            </a:pPr>
            <a:r>
              <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rPr>
              <a:t>• </a:t>
            </a:r>
            <a:r>
              <a:rPr lang="en-US" sz="1600" dirty="0">
                <a:solidFill>
                  <a:srgbClr val="1269B0"/>
                </a:solidFill>
                <a:latin typeface="Calibri" panose="020F0502020204030204" pitchFamily="34" charset="0"/>
                <a:cs typeface="Calibri" panose="020F0502020204030204" pitchFamily="34" charset="0"/>
              </a:rPr>
              <a:t>Contrast ~ (</a:t>
            </a:r>
            <a:r>
              <a:rPr lang="en-US" sz="1600" dirty="0">
                <a:solidFill>
                  <a:srgbClr val="1269B0"/>
                </a:solidFill>
                <a:latin typeface="Symbol" pitchFamily="2" charset="2"/>
                <a:cs typeface="Calibri" panose="020F0502020204030204" pitchFamily="34" charset="0"/>
              </a:rPr>
              <a:t>m</a:t>
            </a:r>
            <a:r>
              <a:rPr lang="en-US" sz="1600" baseline="-25000" dirty="0">
                <a:solidFill>
                  <a:srgbClr val="1269B0"/>
                </a:solidFill>
                <a:latin typeface="Calibri" panose="020F0502020204030204" pitchFamily="34" charset="0"/>
                <a:cs typeface="Calibri" panose="020F0502020204030204" pitchFamily="34" charset="0"/>
              </a:rPr>
              <a:t>b</a:t>
            </a:r>
            <a:r>
              <a:rPr lang="en-US" sz="1600" dirty="0">
                <a:solidFill>
                  <a:srgbClr val="1269B0"/>
                </a:solidFill>
                <a:latin typeface="Calibri" panose="020F0502020204030204" pitchFamily="34" charset="0"/>
                <a:cs typeface="Calibri" panose="020F0502020204030204" pitchFamily="34" charset="0"/>
              </a:rPr>
              <a:t>*d - </a:t>
            </a:r>
            <a:r>
              <a:rPr lang="en-US" sz="1600" dirty="0">
                <a:solidFill>
                  <a:srgbClr val="1269B0"/>
                </a:solidFill>
                <a:latin typeface="Symbol" pitchFamily="2" charset="2"/>
                <a:cs typeface="Calibri" panose="020F0502020204030204" pitchFamily="34" charset="0"/>
              </a:rPr>
              <a:t>m</a:t>
            </a:r>
            <a:r>
              <a:rPr lang="en-US" sz="1600" dirty="0">
                <a:solidFill>
                  <a:srgbClr val="1269B0"/>
                </a:solidFill>
                <a:latin typeface="Calibri" panose="020F0502020204030204" pitchFamily="34" charset="0"/>
                <a:cs typeface="Calibri" panose="020F0502020204030204" pitchFamily="34" charset="0"/>
              </a:rPr>
              <a:t>*D)</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Contrast ~ (</a:t>
            </a:r>
            <a:r>
              <a:rPr lang="en-US" sz="1600" dirty="0">
                <a:solidFill>
                  <a:srgbClr val="1269B0"/>
                </a:solidFill>
                <a:latin typeface="Symbol" pitchFamily="2" charset="2"/>
                <a:cs typeface="Calibri" panose="020F0502020204030204" pitchFamily="34" charset="0"/>
              </a:rPr>
              <a:t>m</a:t>
            </a:r>
            <a:r>
              <a:rPr lang="en-US" sz="1600" baseline="-25000" dirty="0">
                <a:solidFill>
                  <a:srgbClr val="1269B0"/>
                </a:solidFill>
                <a:latin typeface="Calibri" panose="020F0502020204030204" pitchFamily="34" charset="0"/>
                <a:cs typeface="Calibri" panose="020F0502020204030204" pitchFamily="34" charset="0"/>
              </a:rPr>
              <a:t>b </a:t>
            </a:r>
            <a:r>
              <a:rPr lang="en-US" sz="1600" dirty="0">
                <a:solidFill>
                  <a:srgbClr val="1269B0"/>
                </a:solidFill>
                <a:latin typeface="Calibri" panose="020F0502020204030204" pitchFamily="34" charset="0"/>
                <a:cs typeface="Calibri" panose="020F0502020204030204" pitchFamily="34" charset="0"/>
              </a:rPr>
              <a:t>*D - </a:t>
            </a:r>
            <a:r>
              <a:rPr lang="en-US" sz="1600" dirty="0">
                <a:solidFill>
                  <a:srgbClr val="1269B0"/>
                </a:solidFill>
                <a:latin typeface="Symbol" pitchFamily="2" charset="2"/>
                <a:cs typeface="Calibri" panose="020F0502020204030204" pitchFamily="34" charset="0"/>
              </a:rPr>
              <a:t>m </a:t>
            </a:r>
            <a:r>
              <a:rPr lang="en-US" sz="1600" dirty="0">
                <a:solidFill>
                  <a:srgbClr val="1269B0"/>
                </a:solidFill>
                <a:latin typeface="Calibri" panose="020F0502020204030204" pitchFamily="34" charset="0"/>
                <a:cs typeface="Calibri" panose="020F0502020204030204" pitchFamily="34" charset="0"/>
              </a:rPr>
              <a:t>*d)</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Contrast ~ (</a:t>
            </a:r>
            <a:r>
              <a:rPr lang="en-US" sz="1600" dirty="0">
                <a:solidFill>
                  <a:srgbClr val="1269B0"/>
                </a:solidFill>
                <a:latin typeface="Symbol" pitchFamily="2" charset="2"/>
                <a:cs typeface="Calibri" panose="020F0502020204030204" pitchFamily="34" charset="0"/>
              </a:rPr>
              <a:t>m</a:t>
            </a:r>
            <a:r>
              <a:rPr lang="en-US" sz="1600" baseline="-25000" dirty="0">
                <a:solidFill>
                  <a:srgbClr val="1269B0"/>
                </a:solidFill>
                <a:latin typeface="Calibri" panose="020F0502020204030204" pitchFamily="34" charset="0"/>
                <a:cs typeface="Calibri" panose="020F0502020204030204" pitchFamily="34" charset="0"/>
              </a:rPr>
              <a:t>b </a:t>
            </a:r>
            <a:r>
              <a:rPr lang="en-US" sz="1600" dirty="0">
                <a:solidFill>
                  <a:srgbClr val="1269B0"/>
                </a:solidFill>
                <a:latin typeface="Calibri" panose="020F0502020204030204" pitchFamily="34" charset="0"/>
                <a:cs typeface="Calibri" panose="020F0502020204030204" pitchFamily="34" charset="0"/>
              </a:rPr>
              <a:t>- </a:t>
            </a:r>
            <a:r>
              <a:rPr lang="en-US" sz="1600" dirty="0">
                <a:solidFill>
                  <a:srgbClr val="1269B0"/>
                </a:solidFill>
                <a:latin typeface="Symbol" pitchFamily="2" charset="2"/>
                <a:cs typeface="Calibri" panose="020F0502020204030204" pitchFamily="34" charset="0"/>
              </a:rPr>
              <a:t>m</a:t>
            </a:r>
            <a:r>
              <a:rPr lang="en-US" sz="1600" dirty="0">
                <a:solidFill>
                  <a:srgbClr val="1269B0"/>
                </a:solidFill>
                <a:latin typeface="Calibri" panose="020F0502020204030204" pitchFamily="34" charset="0"/>
                <a:cs typeface="Calibri" panose="020F0502020204030204" pitchFamily="34" charset="0"/>
              </a:rPr>
              <a:t>)*d</a:t>
            </a:r>
          </a:p>
        </p:txBody>
      </p:sp>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(5 min)</a:t>
            </a:r>
          </a:p>
        </p:txBody>
      </p:sp>
      <p:sp>
        <p:nvSpPr>
          <p:cNvPr id="3" name="Slide Number Placeholder 2">
            <a:extLst>
              <a:ext uri="{FF2B5EF4-FFF2-40B4-BE49-F238E27FC236}">
                <a16:creationId xmlns:a16="http://schemas.microsoft.com/office/drawing/2014/main" id="{5101B1BA-38D0-404A-871B-6158407740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en-GB"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4" descr="Image result for eth edu app">
            <a:extLst>
              <a:ext uri="{FF2B5EF4-FFF2-40B4-BE49-F238E27FC236}">
                <a16:creationId xmlns:a16="http://schemas.microsoft.com/office/drawing/2014/main" id="{B088ABF4-3F11-1B40-8114-7EA9E7C4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D9BF1B-E09E-1A4A-8173-8446BF0C8084}"/>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pic>
        <p:nvPicPr>
          <p:cNvPr id="7" name="Picture 6">
            <a:extLst>
              <a:ext uri="{FF2B5EF4-FFF2-40B4-BE49-F238E27FC236}">
                <a16:creationId xmlns:a16="http://schemas.microsoft.com/office/drawing/2014/main" id="{CCBF4B2E-D80E-C44D-BDB2-CE300DD09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864" y="2903436"/>
            <a:ext cx="4746165" cy="2409451"/>
          </a:xfrm>
          <a:prstGeom prst="rect">
            <a:avLst/>
          </a:prstGeom>
        </p:spPr>
      </p:pic>
    </p:spTree>
    <p:extLst>
      <p:ext uri="{BB962C8B-B14F-4D97-AF65-F5344CB8AC3E}">
        <p14:creationId xmlns:p14="http://schemas.microsoft.com/office/powerpoint/2010/main" val="336705777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(Notes)</a:t>
            </a:r>
            <a:endParaRPr lang="en-US" dirty="0">
              <a:latin typeface="Calibri"/>
              <a:cs typeface="Calibri"/>
            </a:endParaRPr>
          </a:p>
        </p:txBody>
      </p:sp>
      <p:sp>
        <p:nvSpPr>
          <p:cNvPr id="28" name="Oval 27"/>
          <p:cNvSpPr/>
          <p:nvPr/>
        </p:nvSpPr>
        <p:spPr>
          <a:xfrm>
            <a:off x="1741203" y="1953234"/>
            <a:ext cx="2323976" cy="2367546"/>
          </a:xfrm>
          <a:prstGeom prst="ellipse">
            <a:avLst/>
          </a:prstGeom>
          <a:solidFill>
            <a:schemeClr val="bg1">
              <a:lumMod val="75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0">
              <a:latin typeface="Calibri" charset="0"/>
              <a:ea typeface="Calibri" charset="0"/>
              <a:cs typeface="Calibri" charset="0"/>
            </a:endParaRPr>
          </a:p>
        </p:txBody>
      </p:sp>
      <p:sp>
        <p:nvSpPr>
          <p:cNvPr id="29" name="Oval 28"/>
          <p:cNvSpPr/>
          <p:nvPr/>
        </p:nvSpPr>
        <p:spPr>
          <a:xfrm>
            <a:off x="2749315" y="2956301"/>
            <a:ext cx="241196" cy="24119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0">
              <a:latin typeface="Calibri" charset="0"/>
              <a:ea typeface="Calibri" charset="0"/>
              <a:cs typeface="Calibri" charset="0"/>
            </a:endParaRPr>
          </a:p>
        </p:txBody>
      </p:sp>
      <p:cxnSp>
        <p:nvCxnSpPr>
          <p:cNvPr id="30" name="Straight Connector 29"/>
          <p:cNvCxnSpPr/>
          <p:nvPr/>
        </p:nvCxnSpPr>
        <p:spPr>
          <a:xfrm>
            <a:off x="2821323" y="2955159"/>
            <a:ext cx="1512168" cy="0"/>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843973" y="3195854"/>
            <a:ext cx="1489518" cy="0"/>
          </a:xfrm>
          <a:prstGeom prst="line">
            <a:avLst/>
          </a:prstGeom>
          <a:ln w="1270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323217" y="2956301"/>
            <a:ext cx="0" cy="241196"/>
          </a:xfrm>
          <a:prstGeom prst="straightConnector1">
            <a:avLst/>
          </a:prstGeom>
          <a:ln w="12700"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312988" y="2884293"/>
            <a:ext cx="322524" cy="400110"/>
          </a:xfrm>
          <a:prstGeom prst="rect">
            <a:avLst/>
          </a:prstGeom>
          <a:noFill/>
          <a:effectLst/>
        </p:spPr>
        <p:txBody>
          <a:bodyPr wrap="none" rtlCol="0">
            <a:spAutoFit/>
          </a:bodyPr>
          <a:lstStyle/>
          <a:p>
            <a:r>
              <a:rPr lang="en-US" b="1" baseline="0" dirty="0">
                <a:latin typeface="Calibri" charset="0"/>
                <a:ea typeface="Calibri" charset="0"/>
                <a:cs typeface="Calibri" charset="0"/>
              </a:rPr>
              <a:t>d</a:t>
            </a:r>
          </a:p>
        </p:txBody>
      </p:sp>
      <p:cxnSp>
        <p:nvCxnSpPr>
          <p:cNvPr id="34" name="Straight Arrow Connector 33"/>
          <p:cNvCxnSpPr/>
          <p:nvPr/>
        </p:nvCxnSpPr>
        <p:spPr>
          <a:xfrm>
            <a:off x="2098713" y="2286764"/>
            <a:ext cx="1643300" cy="1674108"/>
          </a:xfrm>
          <a:prstGeom prst="straightConnector1">
            <a:avLst/>
          </a:prstGeom>
          <a:ln w="12700" cmpd="sng">
            <a:solidFill>
              <a:srgbClr val="000000"/>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970011" y="3430324"/>
            <a:ext cx="346570" cy="400110"/>
          </a:xfrm>
          <a:prstGeom prst="rect">
            <a:avLst/>
          </a:prstGeom>
          <a:noFill/>
          <a:effectLst/>
        </p:spPr>
        <p:txBody>
          <a:bodyPr wrap="none" rtlCol="0">
            <a:spAutoFit/>
          </a:bodyPr>
          <a:lstStyle/>
          <a:p>
            <a:r>
              <a:rPr lang="en-US" b="1" baseline="0" dirty="0">
                <a:latin typeface="Calibri" charset="0"/>
                <a:ea typeface="Calibri" charset="0"/>
                <a:cs typeface="Calibri" charset="0"/>
              </a:rPr>
              <a:t>D</a:t>
            </a:r>
          </a:p>
        </p:txBody>
      </p:sp>
      <p:sp>
        <p:nvSpPr>
          <p:cNvPr id="36" name="Oval 35"/>
          <p:cNvSpPr/>
          <p:nvPr/>
        </p:nvSpPr>
        <p:spPr>
          <a:xfrm>
            <a:off x="4936477" y="1953234"/>
            <a:ext cx="2323976" cy="2367546"/>
          </a:xfrm>
          <a:prstGeom prst="ellipse">
            <a:avLst/>
          </a:prstGeom>
          <a:solidFill>
            <a:schemeClr val="bg1">
              <a:lumMod val="75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0">
              <a:latin typeface="Calibri" charset="0"/>
              <a:ea typeface="Calibri" charset="0"/>
              <a:cs typeface="Calibri" charset="0"/>
            </a:endParaRPr>
          </a:p>
        </p:txBody>
      </p:sp>
      <p:sp>
        <p:nvSpPr>
          <p:cNvPr id="37" name="Oval 36"/>
          <p:cNvSpPr/>
          <p:nvPr/>
        </p:nvSpPr>
        <p:spPr>
          <a:xfrm>
            <a:off x="5944589" y="2956301"/>
            <a:ext cx="241196" cy="241196"/>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0">
              <a:latin typeface="Calibri" charset="0"/>
              <a:ea typeface="Calibri" charset="0"/>
              <a:cs typeface="Calibri" charset="0"/>
            </a:endParaRPr>
          </a:p>
        </p:txBody>
      </p:sp>
      <p:cxnSp>
        <p:nvCxnSpPr>
          <p:cNvPr id="42" name="Straight Arrow Connector 41"/>
          <p:cNvCxnSpPr/>
          <p:nvPr/>
        </p:nvCxnSpPr>
        <p:spPr>
          <a:xfrm>
            <a:off x="5293987" y="2286764"/>
            <a:ext cx="1643300" cy="1674108"/>
          </a:xfrm>
          <a:prstGeom prst="straightConnector1">
            <a:avLst/>
          </a:prstGeom>
          <a:ln w="12700" cmpd="sng">
            <a:solidFill>
              <a:srgbClr val="000000"/>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6165285" y="3430324"/>
            <a:ext cx="346570" cy="400110"/>
          </a:xfrm>
          <a:prstGeom prst="rect">
            <a:avLst/>
          </a:prstGeom>
          <a:noFill/>
          <a:effectLst/>
        </p:spPr>
        <p:txBody>
          <a:bodyPr wrap="none" rtlCol="0">
            <a:spAutoFit/>
          </a:bodyPr>
          <a:lstStyle/>
          <a:p>
            <a:r>
              <a:rPr lang="en-US" b="1" baseline="0" dirty="0">
                <a:latin typeface="Calibri" charset="0"/>
                <a:ea typeface="Calibri" charset="0"/>
                <a:cs typeface="Calibri" charset="0"/>
              </a:rPr>
              <a:t>D</a:t>
            </a:r>
          </a:p>
        </p:txBody>
      </p:sp>
      <p:sp>
        <p:nvSpPr>
          <p:cNvPr id="50" name="TextBox 49"/>
          <p:cNvSpPr txBox="1"/>
          <p:nvPr/>
        </p:nvSpPr>
        <p:spPr>
          <a:xfrm>
            <a:off x="2193349" y="1513700"/>
            <a:ext cx="1487971" cy="400110"/>
          </a:xfrm>
          <a:prstGeom prst="rect">
            <a:avLst/>
          </a:prstGeom>
          <a:noFill/>
          <a:effectLst/>
        </p:spPr>
        <p:txBody>
          <a:bodyPr wrap="none" rtlCol="0">
            <a:spAutoFit/>
          </a:bodyPr>
          <a:lstStyle/>
          <a:p>
            <a:r>
              <a:rPr lang="en-US" b="1" baseline="0" dirty="0">
                <a:latin typeface="Calibri" charset="0"/>
                <a:ea typeface="Calibri" charset="0"/>
                <a:cs typeface="Calibri" charset="0"/>
              </a:rPr>
              <a:t>pre-contrast</a:t>
            </a:r>
          </a:p>
        </p:txBody>
      </p:sp>
      <p:sp>
        <p:nvSpPr>
          <p:cNvPr id="54" name="TextBox 53"/>
          <p:cNvSpPr txBox="1"/>
          <p:nvPr/>
        </p:nvSpPr>
        <p:spPr>
          <a:xfrm>
            <a:off x="5388623" y="1513700"/>
            <a:ext cx="1589218" cy="400110"/>
          </a:xfrm>
          <a:prstGeom prst="rect">
            <a:avLst/>
          </a:prstGeom>
          <a:noFill/>
          <a:effectLst/>
        </p:spPr>
        <p:txBody>
          <a:bodyPr wrap="none" rtlCol="0">
            <a:spAutoFit/>
          </a:bodyPr>
          <a:lstStyle/>
          <a:p>
            <a:r>
              <a:rPr lang="en-US" b="1" baseline="0" dirty="0">
                <a:latin typeface="Calibri" charset="0"/>
                <a:ea typeface="Calibri" charset="0"/>
                <a:cs typeface="Calibri" charset="0"/>
              </a:rPr>
              <a:t>post-contrast</a:t>
            </a:r>
          </a:p>
        </p:txBody>
      </p:sp>
      <p:sp>
        <p:nvSpPr>
          <p:cNvPr id="55" name="TextBox 54"/>
          <p:cNvSpPr txBox="1"/>
          <p:nvPr/>
        </p:nvSpPr>
        <p:spPr>
          <a:xfrm>
            <a:off x="6484441" y="2465480"/>
            <a:ext cx="1903983" cy="400110"/>
          </a:xfrm>
          <a:prstGeom prst="rect">
            <a:avLst/>
          </a:prstGeom>
          <a:noFill/>
          <a:effectLst/>
        </p:spPr>
        <p:txBody>
          <a:bodyPr wrap="none" rtlCol="0">
            <a:spAutoFit/>
          </a:bodyPr>
          <a:lstStyle/>
          <a:p>
            <a:r>
              <a:rPr lang="en-US" b="0" baseline="0" dirty="0">
                <a:latin typeface="Calibri" charset="0"/>
                <a:ea typeface="Calibri" charset="0"/>
                <a:cs typeface="Calibri" charset="0"/>
              </a:rPr>
              <a:t>blood vessel (</a:t>
            </a:r>
            <a:r>
              <a:rPr lang="en-US" b="0" baseline="0" dirty="0">
                <a:latin typeface="Symbol Tiger Expert" charset="2"/>
                <a:ea typeface="Symbol Tiger Expert" charset="2"/>
                <a:cs typeface="Symbol Tiger Expert" charset="2"/>
              </a:rPr>
              <a:t>m</a:t>
            </a:r>
            <a:r>
              <a:rPr lang="en-US" b="0" baseline="-25000" dirty="0">
                <a:latin typeface="Calibri" charset="0"/>
                <a:ea typeface="Calibri" charset="0"/>
                <a:cs typeface="Calibri" charset="0"/>
              </a:rPr>
              <a:t>b</a:t>
            </a:r>
            <a:r>
              <a:rPr lang="en-US" b="0" baseline="0" dirty="0">
                <a:latin typeface="Calibri" charset="0"/>
                <a:ea typeface="Calibri" charset="0"/>
                <a:cs typeface="Calibri" charset="0"/>
              </a:rPr>
              <a:t>)</a:t>
            </a:r>
          </a:p>
        </p:txBody>
      </p:sp>
      <p:cxnSp>
        <p:nvCxnSpPr>
          <p:cNvPr id="56" name="Curved Connector 55"/>
          <p:cNvCxnSpPr/>
          <p:nvPr/>
        </p:nvCxnSpPr>
        <p:spPr>
          <a:xfrm rot="10800000" flipV="1">
            <a:off x="6205169" y="2743812"/>
            <a:ext cx="351245" cy="326282"/>
          </a:xfrm>
          <a:prstGeom prst="curvedConnector3">
            <a:avLst>
              <a:gd name="adj1" fmla="val 50000"/>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2114942" y="3253625"/>
            <a:ext cx="312906" cy="400110"/>
          </a:xfrm>
          <a:prstGeom prst="rect">
            <a:avLst/>
          </a:prstGeom>
          <a:noFill/>
          <a:effectLst/>
        </p:spPr>
        <p:txBody>
          <a:bodyPr wrap="none" rtlCol="0">
            <a:spAutoFit/>
          </a:bodyPr>
          <a:lstStyle/>
          <a:p>
            <a:r>
              <a:rPr lang="en-US" baseline="0" dirty="0">
                <a:latin typeface="Symbol Tiger Expert" charset="2"/>
                <a:ea typeface="Symbol Tiger Expert" charset="2"/>
                <a:cs typeface="Symbol Tiger Expert" charset="2"/>
              </a:rPr>
              <a:t>m</a:t>
            </a:r>
          </a:p>
        </p:txBody>
      </p:sp>
      <p:sp>
        <p:nvSpPr>
          <p:cNvPr id="59" name="Oval 58"/>
          <p:cNvSpPr/>
          <p:nvPr/>
        </p:nvSpPr>
        <p:spPr bwMode="auto">
          <a:xfrm>
            <a:off x="2617885" y="4214521"/>
            <a:ext cx="504056" cy="504056"/>
          </a:xfrm>
          <a:prstGeom prst="ellipse">
            <a:avLst/>
          </a:prstGeom>
          <a:solidFill>
            <a:srgbClr val="1269B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bg1"/>
                </a:solidFill>
                <a:effectLst/>
                <a:latin typeface="Calibri"/>
                <a:cs typeface="Calibri"/>
              </a:rPr>
              <a:t>#1</a:t>
            </a:r>
            <a:endParaRPr kumimoji="0" lang="en-US" sz="2000" b="1" i="0" u="none" strike="noStrike" cap="none" normalizeH="0" baseline="0" dirty="0">
              <a:ln>
                <a:noFill/>
              </a:ln>
              <a:solidFill>
                <a:schemeClr val="bg1"/>
              </a:solidFill>
              <a:effectLst/>
              <a:latin typeface="Calibri"/>
              <a:cs typeface="Calibri"/>
            </a:endParaRPr>
          </a:p>
        </p:txBody>
      </p:sp>
      <p:sp>
        <p:nvSpPr>
          <p:cNvPr id="60" name="Oval 59"/>
          <p:cNvSpPr/>
          <p:nvPr/>
        </p:nvSpPr>
        <p:spPr bwMode="auto">
          <a:xfrm>
            <a:off x="5813159" y="4214521"/>
            <a:ext cx="504056" cy="504056"/>
          </a:xfrm>
          <a:prstGeom prst="ellipse">
            <a:avLst/>
          </a:prstGeom>
          <a:solidFill>
            <a:srgbClr val="1269B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#2</a:t>
            </a:r>
          </a:p>
        </p:txBody>
      </p:sp>
      <p:sp>
        <p:nvSpPr>
          <p:cNvPr id="62" name="TextBox 61"/>
          <p:cNvSpPr txBox="1"/>
          <p:nvPr/>
        </p:nvSpPr>
        <p:spPr>
          <a:xfrm>
            <a:off x="5293987" y="3230269"/>
            <a:ext cx="312906" cy="400110"/>
          </a:xfrm>
          <a:prstGeom prst="rect">
            <a:avLst/>
          </a:prstGeom>
          <a:noFill/>
          <a:effectLst/>
        </p:spPr>
        <p:txBody>
          <a:bodyPr wrap="none" rtlCol="0">
            <a:spAutoFit/>
          </a:bodyPr>
          <a:lstStyle/>
          <a:p>
            <a:r>
              <a:rPr lang="en-US" baseline="0" dirty="0">
                <a:latin typeface="Symbol Tiger Expert" charset="2"/>
                <a:ea typeface="Symbol Tiger Expert" charset="2"/>
                <a:cs typeface="Symbol Tiger Expert" charset="2"/>
              </a:rPr>
              <a:t>m</a:t>
            </a:r>
          </a:p>
        </p:txBody>
      </p:sp>
      <mc:AlternateContent xmlns:mc="http://schemas.openxmlformats.org/markup-compatibility/2006" xmlns:a14="http://schemas.microsoft.com/office/drawing/2010/main">
        <mc:Choice Requires="a14">
          <p:sp>
            <p:nvSpPr>
              <p:cNvPr id="4" name="TextBox 3"/>
              <p:cNvSpPr txBox="1"/>
              <p:nvPr/>
            </p:nvSpPr>
            <p:spPr>
              <a:xfrm>
                <a:off x="1948615" y="4997162"/>
                <a:ext cx="1553309" cy="405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baseline="0" smtClean="0">
                              <a:latin typeface="Cambria Math" panose="02040503050406030204" pitchFamily="18" charset="0"/>
                            </a:rPr>
                          </m:ctrlPr>
                        </m:sSubPr>
                        <m:e>
                          <m:r>
                            <m:rPr>
                              <m:sty m:val="p"/>
                            </m:rPr>
                            <a:rPr lang="de-CH" b="0" i="0" baseline="0" smtClean="0">
                              <a:latin typeface="Cambria Math" charset="0"/>
                            </a:rPr>
                            <m:t>I</m:t>
                          </m:r>
                        </m:e>
                        <m:sub>
                          <m:r>
                            <a:rPr lang="de-CH" b="0" i="0" baseline="0" smtClean="0">
                              <a:latin typeface="Cambria Math" charset="0"/>
                            </a:rPr>
                            <m:t>1</m:t>
                          </m:r>
                        </m:sub>
                      </m:sSub>
                      <m:r>
                        <a:rPr lang="de-CH" b="0" i="0" baseline="0" smtClean="0">
                          <a:latin typeface="Cambria Math" charset="0"/>
                        </a:rPr>
                        <m:t>=</m:t>
                      </m:r>
                      <m:sSub>
                        <m:sSubPr>
                          <m:ctrlPr>
                            <a:rPr lang="en-US" b="0" i="1" baseline="0">
                              <a:latin typeface="Cambria Math" panose="02040503050406030204" pitchFamily="18" charset="0"/>
                            </a:rPr>
                          </m:ctrlPr>
                        </m:sSubPr>
                        <m:e>
                          <m:r>
                            <m:rPr>
                              <m:sty m:val="p"/>
                            </m:rPr>
                            <a:rPr lang="de-CH" b="0" i="0" baseline="0">
                              <a:latin typeface="Cambria Math" charset="0"/>
                            </a:rPr>
                            <m:t>I</m:t>
                          </m:r>
                        </m:e>
                        <m:sub>
                          <m:r>
                            <a:rPr lang="de-CH" b="0" i="0" baseline="0" smtClean="0">
                              <a:latin typeface="Cambria Math" charset="0"/>
                            </a:rPr>
                            <m:t>0</m:t>
                          </m:r>
                        </m:sub>
                      </m:sSub>
                      <m:sSup>
                        <m:sSupPr>
                          <m:ctrlPr>
                            <a:rPr lang="de-CH" b="0" i="1" baseline="0" smtClean="0">
                              <a:latin typeface="Cambria Math" panose="02040503050406030204" pitchFamily="18" charset="0"/>
                            </a:rPr>
                          </m:ctrlPr>
                        </m:sSupPr>
                        <m:e>
                          <m:r>
                            <m:rPr>
                              <m:sty m:val="p"/>
                            </m:rPr>
                            <a:rPr lang="de-CH" b="0" i="0" baseline="0" smtClean="0">
                              <a:latin typeface="Cambria Math" charset="0"/>
                            </a:rPr>
                            <m:t>e</m:t>
                          </m:r>
                        </m:e>
                        <m:sup>
                          <m:r>
                            <a:rPr lang="de-CH" b="0" i="0" baseline="0" smtClean="0">
                              <a:latin typeface="Cambria Math" charset="0"/>
                            </a:rPr>
                            <m:t>−</m:t>
                          </m:r>
                          <m:r>
                            <m:rPr>
                              <m:sty m:val="p"/>
                            </m:rPr>
                            <a:rPr lang="de-CH" b="0" i="0" baseline="0" smtClean="0">
                              <a:latin typeface="Cambria Math" charset="0"/>
                              <a:ea typeface="Cambria Math" charset="0"/>
                              <a:cs typeface="Cambria Math" charset="0"/>
                            </a:rPr>
                            <m:t>μD</m:t>
                          </m:r>
                        </m:sup>
                      </m:sSup>
                    </m:oMath>
                  </m:oMathPara>
                </a14:m>
                <a:endParaRPr lang="en-US" b="0" baseline="0" dirty="0"/>
              </a:p>
            </p:txBody>
          </p:sp>
        </mc:Choice>
        <mc:Fallback xmlns="">
          <p:sp>
            <p:nvSpPr>
              <p:cNvPr id="4" name="TextBox 3"/>
              <p:cNvSpPr txBox="1">
                <a:spLocks noRot="1" noChangeAspect="1" noMove="1" noResize="1" noEditPoints="1" noAdjustHandles="1" noChangeArrowheads="1" noChangeShapeType="1" noTextEdit="1"/>
              </p:cNvSpPr>
              <p:nvPr/>
            </p:nvSpPr>
            <p:spPr>
              <a:xfrm>
                <a:off x="1948615" y="4997162"/>
                <a:ext cx="1553309" cy="40562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835018" y="4989852"/>
                <a:ext cx="2551147"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baseline="0" smtClean="0">
                              <a:latin typeface="Cambria Math" panose="02040503050406030204" pitchFamily="18" charset="0"/>
                            </a:rPr>
                          </m:ctrlPr>
                        </m:sSubPr>
                        <m:e>
                          <m:r>
                            <m:rPr>
                              <m:sty m:val="p"/>
                            </m:rPr>
                            <a:rPr lang="de-CH" b="0" i="0" baseline="0" smtClean="0">
                              <a:latin typeface="Cambria Math" charset="0"/>
                            </a:rPr>
                            <m:t>I</m:t>
                          </m:r>
                        </m:e>
                        <m:sub>
                          <m:r>
                            <a:rPr lang="de-CH" b="0" i="0" baseline="0" smtClean="0">
                              <a:latin typeface="Cambria Math" charset="0"/>
                            </a:rPr>
                            <m:t>2</m:t>
                          </m:r>
                        </m:sub>
                      </m:sSub>
                      <m:r>
                        <a:rPr lang="de-CH" b="0" i="0" baseline="0" smtClean="0">
                          <a:latin typeface="Cambria Math" charset="0"/>
                        </a:rPr>
                        <m:t>=</m:t>
                      </m:r>
                      <m:sSub>
                        <m:sSubPr>
                          <m:ctrlPr>
                            <a:rPr lang="en-US" b="0" i="1" baseline="0">
                              <a:latin typeface="Cambria Math" panose="02040503050406030204" pitchFamily="18" charset="0"/>
                            </a:rPr>
                          </m:ctrlPr>
                        </m:sSubPr>
                        <m:e>
                          <m:r>
                            <m:rPr>
                              <m:sty m:val="p"/>
                            </m:rPr>
                            <a:rPr lang="de-CH" b="0" i="0" baseline="0">
                              <a:latin typeface="Cambria Math" charset="0"/>
                            </a:rPr>
                            <m:t>I</m:t>
                          </m:r>
                        </m:e>
                        <m:sub>
                          <m:r>
                            <a:rPr lang="de-CH" b="0" i="0" baseline="0" smtClean="0">
                              <a:latin typeface="Cambria Math" charset="0"/>
                            </a:rPr>
                            <m:t>0</m:t>
                          </m:r>
                        </m:sub>
                      </m:sSub>
                      <m:sSup>
                        <m:sSupPr>
                          <m:ctrlPr>
                            <a:rPr lang="de-CH" b="0" i="1" baseline="0" smtClean="0">
                              <a:latin typeface="Cambria Math" panose="02040503050406030204" pitchFamily="18" charset="0"/>
                            </a:rPr>
                          </m:ctrlPr>
                        </m:sSupPr>
                        <m:e>
                          <m:r>
                            <m:rPr>
                              <m:sty m:val="p"/>
                            </m:rPr>
                            <a:rPr lang="de-CH" b="0" i="0" baseline="0" smtClean="0">
                              <a:latin typeface="Cambria Math" charset="0"/>
                            </a:rPr>
                            <m:t>e</m:t>
                          </m:r>
                        </m:e>
                        <m:sup>
                          <m:r>
                            <a:rPr lang="de-CH" b="0" i="0" baseline="0" smtClean="0">
                              <a:latin typeface="Cambria Math" charset="0"/>
                            </a:rPr>
                            <m:t>−</m:t>
                          </m:r>
                          <m:r>
                            <m:rPr>
                              <m:sty m:val="p"/>
                            </m:rPr>
                            <a:rPr lang="de-CH" b="0" i="0" baseline="0" smtClean="0">
                              <a:latin typeface="Cambria Math" charset="0"/>
                              <a:ea typeface="Cambria Math" charset="0"/>
                              <a:cs typeface="Cambria Math" charset="0"/>
                            </a:rPr>
                            <m:t>μ</m:t>
                          </m:r>
                          <m:r>
                            <a:rPr lang="de-CH" b="0" i="0" baseline="0" smtClean="0">
                              <a:latin typeface="Cambria Math" charset="0"/>
                              <a:ea typeface="Cambria Math" charset="0"/>
                              <a:cs typeface="Cambria Math" charset="0"/>
                            </a:rPr>
                            <m:t>(</m:t>
                          </m:r>
                          <m:r>
                            <m:rPr>
                              <m:sty m:val="p"/>
                            </m:rPr>
                            <a:rPr lang="de-CH" b="0" i="0" baseline="0" smtClean="0">
                              <a:latin typeface="Cambria Math" charset="0"/>
                              <a:ea typeface="Cambria Math" charset="0"/>
                              <a:cs typeface="Cambria Math" charset="0"/>
                            </a:rPr>
                            <m:t>D</m:t>
                          </m:r>
                          <m:r>
                            <a:rPr lang="de-CH" b="0" i="0" baseline="0" smtClean="0">
                              <a:latin typeface="Cambria Math" charset="0"/>
                              <a:ea typeface="Cambria Math" charset="0"/>
                              <a:cs typeface="Cambria Math" charset="0"/>
                            </a:rPr>
                            <m:t>−</m:t>
                          </m:r>
                          <m:r>
                            <m:rPr>
                              <m:sty m:val="p"/>
                            </m:rPr>
                            <a:rPr lang="de-CH" b="0" i="0" baseline="0" smtClean="0">
                              <a:latin typeface="Cambria Math" charset="0"/>
                              <a:ea typeface="Cambria Math" charset="0"/>
                              <a:cs typeface="Cambria Math" charset="0"/>
                            </a:rPr>
                            <m:t>d</m:t>
                          </m:r>
                          <m:r>
                            <a:rPr lang="de-CH" b="0" i="0" baseline="0" smtClean="0">
                              <a:latin typeface="Cambria Math" charset="0"/>
                              <a:ea typeface="Cambria Math" charset="0"/>
                              <a:cs typeface="Cambria Math" charset="0"/>
                            </a:rPr>
                            <m:t>)</m:t>
                          </m:r>
                        </m:sup>
                      </m:sSup>
                      <m:sSup>
                        <m:sSupPr>
                          <m:ctrlPr>
                            <a:rPr lang="de-CH" b="0" i="1" baseline="0">
                              <a:latin typeface="Cambria Math" panose="02040503050406030204" pitchFamily="18" charset="0"/>
                            </a:rPr>
                          </m:ctrlPr>
                        </m:sSupPr>
                        <m:e>
                          <m:r>
                            <m:rPr>
                              <m:sty m:val="p"/>
                            </m:rPr>
                            <a:rPr lang="de-CH" b="0" i="0" baseline="0">
                              <a:latin typeface="Cambria Math" charset="0"/>
                            </a:rPr>
                            <m:t>e</m:t>
                          </m:r>
                        </m:e>
                        <m:sup>
                          <m:r>
                            <a:rPr lang="de-CH" b="0" i="0" baseline="0">
                              <a:latin typeface="Cambria Math" charset="0"/>
                            </a:rPr>
                            <m:t>−</m:t>
                          </m:r>
                          <m:sSub>
                            <m:sSubPr>
                              <m:ctrlPr>
                                <a:rPr lang="en-US" b="0" i="1" baseline="0" smtClean="0">
                                  <a:latin typeface="Cambria Math" panose="02040503050406030204" pitchFamily="18" charset="0"/>
                                </a:rPr>
                              </m:ctrlPr>
                            </m:sSubPr>
                            <m:e>
                              <m:r>
                                <m:rPr>
                                  <m:sty m:val="p"/>
                                </m:rPr>
                                <a:rPr lang="de-CH" b="0" i="0" baseline="0">
                                  <a:latin typeface="Cambria Math" charset="0"/>
                                  <a:ea typeface="Cambria Math" charset="0"/>
                                  <a:cs typeface="Cambria Math" charset="0"/>
                                </a:rPr>
                                <m:t>μ</m:t>
                              </m:r>
                            </m:e>
                            <m:sub>
                              <m:r>
                                <m:rPr>
                                  <m:sty m:val="p"/>
                                </m:rPr>
                                <a:rPr lang="de-CH" b="0" i="0" baseline="0" smtClean="0">
                                  <a:latin typeface="Cambria Math" charset="0"/>
                                </a:rPr>
                                <m:t>b</m:t>
                              </m:r>
                            </m:sub>
                          </m:sSub>
                          <m:r>
                            <m:rPr>
                              <m:sty m:val="p"/>
                            </m:rPr>
                            <a:rPr lang="de-CH" b="0" i="0" baseline="0" smtClean="0">
                              <a:latin typeface="Cambria Math" charset="0"/>
                              <a:ea typeface="Cambria Math" charset="0"/>
                              <a:cs typeface="Cambria Math" charset="0"/>
                            </a:rPr>
                            <m:t>d</m:t>
                          </m:r>
                        </m:sup>
                      </m:sSup>
                    </m:oMath>
                  </m:oMathPara>
                </a14:m>
                <a:endParaRPr lang="en-US" b="0" baseline="0" dirty="0"/>
              </a:p>
            </p:txBody>
          </p:sp>
        </mc:Choice>
        <mc:Fallback xmlns="">
          <p:sp>
            <p:nvSpPr>
              <p:cNvPr id="63" name="TextBox 62"/>
              <p:cNvSpPr txBox="1">
                <a:spLocks noRot="1" noChangeAspect="1" noMove="1" noResize="1" noEditPoints="1" noAdjustHandles="1" noChangeArrowheads="1" noChangeShapeType="1" noTextEdit="1"/>
              </p:cNvSpPr>
              <p:nvPr/>
            </p:nvSpPr>
            <p:spPr>
              <a:xfrm>
                <a:off x="4835018" y="4989852"/>
                <a:ext cx="2551147" cy="4129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930643" y="5696553"/>
                <a:ext cx="3282715" cy="532838"/>
              </a:xfrm>
              <a:prstGeom prst="rect">
                <a:avLst/>
              </a:prstGeom>
              <a:noFill/>
              <a:ln w="38100">
                <a:solidFill>
                  <a:srgbClr val="1269B0"/>
                </a:solidFill>
              </a:ln>
            </p:spPr>
            <p:txBody>
              <a:bodyPr wrap="square" rtlCol="0">
                <a:spAutoFit/>
              </a:bodyPr>
              <a:lstStyle/>
              <a:p>
                <a14:m>
                  <m:oMath xmlns:m="http://schemas.openxmlformats.org/officeDocument/2006/math">
                    <m:r>
                      <m:rPr>
                        <m:sty m:val="p"/>
                      </m:rPr>
                      <a:rPr lang="de-CH" b="0" i="0" baseline="0" smtClean="0">
                        <a:latin typeface="Cambria Math" charset="0"/>
                      </a:rPr>
                      <m:t>C</m:t>
                    </m:r>
                    <m:r>
                      <a:rPr lang="de-CH" b="0" i="0" baseline="0" smtClean="0">
                        <a:latin typeface="Cambria Math" charset="0"/>
                      </a:rPr>
                      <m:t>=</m:t>
                    </m:r>
                    <m:r>
                      <m:rPr>
                        <m:sty m:val="p"/>
                      </m:rPr>
                      <a:rPr lang="de-CH" b="0" i="0" baseline="0" smtClean="0">
                        <a:latin typeface="Cambria Math" charset="0"/>
                      </a:rPr>
                      <m:t>ln</m:t>
                    </m:r>
                    <m:d>
                      <m:dPr>
                        <m:ctrlPr>
                          <a:rPr lang="mr-IN" b="0" i="1" baseline="0" smtClean="0">
                            <a:latin typeface="Cambria Math" panose="02040503050406030204" pitchFamily="18" charset="0"/>
                          </a:rPr>
                        </m:ctrlPr>
                      </m:dPr>
                      <m:e>
                        <m:f>
                          <m:fPr>
                            <m:ctrlPr>
                              <a:rPr lang="mr-IN" b="0" i="1" baseline="0" smtClean="0">
                                <a:latin typeface="Cambria Math" panose="02040503050406030204" pitchFamily="18" charset="0"/>
                              </a:rPr>
                            </m:ctrlPr>
                          </m:fPr>
                          <m:num>
                            <m:sSub>
                              <m:sSubPr>
                                <m:ctrlPr>
                                  <a:rPr lang="en-US" b="0" i="1" baseline="0">
                                    <a:latin typeface="Cambria Math" panose="02040503050406030204" pitchFamily="18" charset="0"/>
                                  </a:rPr>
                                </m:ctrlPr>
                              </m:sSubPr>
                              <m:e>
                                <m:r>
                                  <m:rPr>
                                    <m:sty m:val="p"/>
                                  </m:rPr>
                                  <a:rPr lang="de-CH" b="0" i="0" baseline="0">
                                    <a:latin typeface="Cambria Math" charset="0"/>
                                  </a:rPr>
                                  <m:t>I</m:t>
                                </m:r>
                              </m:e>
                              <m:sub>
                                <m:r>
                                  <a:rPr lang="de-CH" b="0" i="0" baseline="0">
                                    <a:latin typeface="Cambria Math" charset="0"/>
                                  </a:rPr>
                                  <m:t>0</m:t>
                                </m:r>
                              </m:sub>
                            </m:sSub>
                          </m:num>
                          <m:den>
                            <m:sSub>
                              <m:sSubPr>
                                <m:ctrlPr>
                                  <a:rPr lang="en-US" b="0" i="1" baseline="0" smtClean="0">
                                    <a:latin typeface="Cambria Math" panose="02040503050406030204" pitchFamily="18" charset="0"/>
                                  </a:rPr>
                                </m:ctrlPr>
                              </m:sSubPr>
                              <m:e>
                                <m:r>
                                  <m:rPr>
                                    <m:sty m:val="p"/>
                                  </m:rPr>
                                  <a:rPr lang="de-CH" b="0" i="0" baseline="0">
                                    <a:latin typeface="Cambria Math" charset="0"/>
                                  </a:rPr>
                                  <m:t>I</m:t>
                                </m:r>
                              </m:e>
                              <m:sub>
                                <m:r>
                                  <a:rPr lang="de-CH" b="0" i="0" baseline="0" smtClean="0">
                                    <a:latin typeface="Cambria Math" charset="0"/>
                                  </a:rPr>
                                  <m:t>2</m:t>
                                </m:r>
                              </m:sub>
                            </m:sSub>
                          </m:den>
                        </m:f>
                      </m:e>
                    </m:d>
                  </m:oMath>
                </a14:m>
                <a:r>
                  <a:rPr lang="en-US" b="0" baseline="0" dirty="0"/>
                  <a:t>-</a:t>
                </a:r>
                <a:r>
                  <a:rPr lang="de-CH" b="0" baseline="0" dirty="0"/>
                  <a:t> </a:t>
                </a:r>
                <a14:m>
                  <m:oMath xmlns:m="http://schemas.openxmlformats.org/officeDocument/2006/math">
                    <m:r>
                      <m:rPr>
                        <m:sty m:val="p"/>
                      </m:rPr>
                      <a:rPr lang="de-CH" b="0" i="0" baseline="0">
                        <a:latin typeface="Cambria Math" charset="0"/>
                      </a:rPr>
                      <m:t>ln</m:t>
                    </m:r>
                    <m:d>
                      <m:dPr>
                        <m:ctrlPr>
                          <a:rPr lang="mr-IN" b="0" i="1" baseline="0">
                            <a:latin typeface="Cambria Math" panose="02040503050406030204" pitchFamily="18" charset="0"/>
                          </a:rPr>
                        </m:ctrlPr>
                      </m:dPr>
                      <m:e>
                        <m:f>
                          <m:fPr>
                            <m:ctrlPr>
                              <a:rPr lang="mr-IN" b="0" i="1" baseline="0">
                                <a:latin typeface="Cambria Math" panose="02040503050406030204" pitchFamily="18" charset="0"/>
                              </a:rPr>
                            </m:ctrlPr>
                          </m:fPr>
                          <m:num>
                            <m:sSub>
                              <m:sSubPr>
                                <m:ctrlPr>
                                  <a:rPr lang="en-US" b="0" i="1" baseline="0">
                                    <a:latin typeface="Cambria Math" panose="02040503050406030204" pitchFamily="18" charset="0"/>
                                  </a:rPr>
                                </m:ctrlPr>
                              </m:sSubPr>
                              <m:e>
                                <m:r>
                                  <m:rPr>
                                    <m:sty m:val="p"/>
                                  </m:rPr>
                                  <a:rPr lang="de-CH" b="0" i="0" baseline="0">
                                    <a:latin typeface="Cambria Math" charset="0"/>
                                  </a:rPr>
                                  <m:t>I</m:t>
                                </m:r>
                              </m:e>
                              <m:sub>
                                <m:r>
                                  <a:rPr lang="de-CH" b="0" i="0" baseline="0">
                                    <a:latin typeface="Cambria Math" charset="0"/>
                                  </a:rPr>
                                  <m:t>0</m:t>
                                </m:r>
                              </m:sub>
                            </m:sSub>
                          </m:num>
                          <m:den>
                            <m:sSub>
                              <m:sSubPr>
                                <m:ctrlPr>
                                  <a:rPr lang="en-US" b="0" i="1" baseline="0">
                                    <a:latin typeface="Cambria Math" panose="02040503050406030204" pitchFamily="18" charset="0"/>
                                  </a:rPr>
                                </m:ctrlPr>
                              </m:sSubPr>
                              <m:e>
                                <m:r>
                                  <m:rPr>
                                    <m:sty m:val="p"/>
                                  </m:rPr>
                                  <a:rPr lang="de-CH" b="0" i="0" baseline="0">
                                    <a:latin typeface="Cambria Math" charset="0"/>
                                  </a:rPr>
                                  <m:t>I</m:t>
                                </m:r>
                              </m:e>
                              <m:sub>
                                <m:r>
                                  <a:rPr lang="de-CH" b="0" i="0" baseline="0" smtClean="0">
                                    <a:latin typeface="Cambria Math" charset="0"/>
                                  </a:rPr>
                                  <m:t>1</m:t>
                                </m:r>
                              </m:sub>
                            </m:sSub>
                          </m:den>
                        </m:f>
                      </m:e>
                    </m:d>
                    <m:r>
                      <a:rPr lang="de-CH" b="0" i="0" baseline="0" smtClean="0">
                        <a:latin typeface="Cambria Math" charset="0"/>
                        <a:ea typeface="Cambria Math" charset="0"/>
                        <a:cs typeface="Cambria Math" charset="0"/>
                      </a:rPr>
                      <m:t>=</m:t>
                    </m:r>
                    <m:d>
                      <m:dPr>
                        <m:ctrlPr>
                          <a:rPr lang="mr-IN" b="0" i="1" baseline="0" smtClean="0">
                            <a:latin typeface="Cambria Math" panose="02040503050406030204" pitchFamily="18" charset="0"/>
                            <a:ea typeface="Cambria Math" charset="0"/>
                            <a:cs typeface="Cambria Math" charset="0"/>
                          </a:rPr>
                        </m:ctrlPr>
                      </m:dPr>
                      <m:e>
                        <m:sSub>
                          <m:sSubPr>
                            <m:ctrlPr>
                              <a:rPr lang="en-US" b="0" i="1" baseline="0" smtClean="0">
                                <a:latin typeface="Cambria Math" panose="02040503050406030204" pitchFamily="18" charset="0"/>
                              </a:rPr>
                            </m:ctrlPr>
                          </m:sSubPr>
                          <m:e>
                            <m:r>
                              <m:rPr>
                                <m:sty m:val="p"/>
                              </m:rPr>
                              <a:rPr lang="de-CH" b="0" baseline="0">
                                <a:latin typeface="Cambria Math" charset="0"/>
                                <a:ea typeface="Cambria Math" charset="0"/>
                                <a:cs typeface="Cambria Math" charset="0"/>
                              </a:rPr>
                              <m:t>μ</m:t>
                            </m:r>
                          </m:e>
                          <m:sub>
                            <m:r>
                              <m:rPr>
                                <m:sty m:val="p"/>
                              </m:rPr>
                              <a:rPr lang="de-CH" b="0" baseline="0">
                                <a:latin typeface="Cambria Math" charset="0"/>
                              </a:rPr>
                              <m:t>b</m:t>
                            </m:r>
                          </m:sub>
                        </m:sSub>
                        <m:r>
                          <a:rPr lang="de-CH" b="0" i="1" baseline="0" smtClean="0">
                            <a:latin typeface="Cambria Math" charset="0"/>
                          </a:rPr>
                          <m:t>−</m:t>
                        </m:r>
                        <m:r>
                          <m:rPr>
                            <m:sty m:val="p"/>
                          </m:rPr>
                          <a:rPr lang="de-CH" b="0" baseline="0">
                            <a:latin typeface="Cambria Math" charset="0"/>
                            <a:ea typeface="Cambria Math" charset="0"/>
                            <a:cs typeface="Cambria Math" charset="0"/>
                          </a:rPr>
                          <m:t>μ</m:t>
                        </m:r>
                      </m:e>
                    </m:d>
                  </m:oMath>
                </a14:m>
                <a:r>
                  <a:rPr lang="en-US" b="0" baseline="0" dirty="0"/>
                  <a:t>d</a:t>
                </a:r>
              </a:p>
            </p:txBody>
          </p:sp>
        </mc:Choice>
        <mc:Fallback xmlns="">
          <p:sp>
            <p:nvSpPr>
              <p:cNvPr id="64" name="TextBox 63"/>
              <p:cNvSpPr txBox="1">
                <a:spLocks noRot="1" noChangeAspect="1" noMove="1" noResize="1" noEditPoints="1" noAdjustHandles="1" noChangeArrowheads="1" noChangeShapeType="1" noTextEdit="1"/>
              </p:cNvSpPr>
              <p:nvPr/>
            </p:nvSpPr>
            <p:spPr>
              <a:xfrm>
                <a:off x="2930643" y="5696553"/>
                <a:ext cx="3282715" cy="532838"/>
              </a:xfrm>
              <a:prstGeom prst="rect">
                <a:avLst/>
              </a:prstGeom>
              <a:blipFill>
                <a:blip r:embed="rId4"/>
                <a:stretch>
                  <a:fillRect/>
                </a:stretch>
              </a:blipFill>
              <a:ln w="38100">
                <a:solidFill>
                  <a:srgbClr val="1269B0"/>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59DFC43-3631-2B4C-A749-6918C63712C7}"/>
              </a:ext>
            </a:extLst>
          </p:cNvPr>
          <p:cNvSpPr>
            <a:spLocks noGrp="1"/>
          </p:cNvSpPr>
          <p:nvPr>
            <p:ph type="sldNum" sz="quarter" idx="4"/>
          </p:nvPr>
        </p:nvSpPr>
        <p:spPr/>
        <p:txBody>
          <a:bodyPr/>
          <a:lstStyle/>
          <a:p>
            <a:fld id="{79594931-7310-8546-9CE2-0B8C244628BE}" type="slidenum">
              <a:rPr lang="en-US" smtClean="0"/>
              <a:pPr/>
              <a:t>26</a:t>
            </a:fld>
            <a:endParaRPr lang="en-US"/>
          </a:p>
        </p:txBody>
      </p:sp>
      <p:sp>
        <p:nvSpPr>
          <p:cNvPr id="5" name="Rectangle 4">
            <a:extLst>
              <a:ext uri="{FF2B5EF4-FFF2-40B4-BE49-F238E27FC236}">
                <a16:creationId xmlns:a16="http://schemas.microsoft.com/office/drawing/2014/main" id="{0762576B-D2D7-E54A-99FC-F3301761BE91}"/>
              </a:ext>
            </a:extLst>
          </p:cNvPr>
          <p:cNvSpPr/>
          <p:nvPr/>
        </p:nvSpPr>
        <p:spPr>
          <a:xfrm>
            <a:off x="827584" y="1268760"/>
            <a:ext cx="7488832" cy="514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Image result for eth edu app">
            <a:extLst>
              <a:ext uri="{FF2B5EF4-FFF2-40B4-BE49-F238E27FC236}">
                <a16:creationId xmlns:a16="http://schemas.microsoft.com/office/drawing/2014/main" id="{A22BCB05-8A1A-9642-BEDE-9C9FEFA38F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5E3225E4-8468-5447-958D-B4613FCD610C}"/>
              </a:ext>
            </a:extLst>
          </p:cNvPr>
          <p:cNvPicPr>
            <a:picLocks noChangeAspect="1"/>
          </p:cNvPicPr>
          <p:nvPr/>
        </p:nvPicPr>
        <p:blipFill>
          <a:blip r:embed="rId6">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spTree>
    <p:extLst>
      <p:ext uri="{BB962C8B-B14F-4D97-AF65-F5344CB8AC3E}">
        <p14:creationId xmlns:p14="http://schemas.microsoft.com/office/powerpoint/2010/main" val="251241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P spid="6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Computed Tomography </a:t>
            </a:r>
            <a:endParaRPr lang="en-US" sz="5400" b="1" baseline="0" dirty="0">
              <a:solidFill>
                <a:srgbClr val="2A6AB3"/>
              </a:solidFill>
              <a:latin typeface="Calibri"/>
              <a:cs typeface="Calibri"/>
            </a:endParaRP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2.12</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5F60E38A-3A37-1941-AF19-16F17C8F7ADA}"/>
              </a:ext>
            </a:extLst>
          </p:cNvPr>
          <p:cNvSpPr>
            <a:spLocks noGrp="1"/>
          </p:cNvSpPr>
          <p:nvPr>
            <p:ph type="sldNum" sz="quarter" idx="4"/>
          </p:nvPr>
        </p:nvSpPr>
        <p:spPr/>
        <p:txBody>
          <a:bodyPr/>
          <a:lstStyle/>
          <a:p>
            <a:fld id="{79594931-7310-8546-9CE2-0B8C244628BE}" type="slidenum">
              <a:rPr lang="en-US" smtClean="0"/>
              <a:pPr/>
              <a:t>27</a:t>
            </a:fld>
            <a:endParaRPr lang="en-US"/>
          </a:p>
        </p:txBody>
      </p:sp>
    </p:spTree>
    <p:extLst>
      <p:ext uri="{BB962C8B-B14F-4D97-AF65-F5344CB8AC3E}">
        <p14:creationId xmlns:p14="http://schemas.microsoft.com/office/powerpoint/2010/main" val="124915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atin typeface="Calibri"/>
                <a:cs typeface="Calibri"/>
              </a:rPr>
              <a:t>Problem</a:t>
            </a:r>
          </a:p>
        </p:txBody>
      </p:sp>
      <p:pic>
        <p:nvPicPr>
          <p:cNvPr id="737285" name="Picture 5"/>
          <p:cNvPicPr>
            <a:picLocks noChangeAspect="1" noChangeArrowheads="1"/>
          </p:cNvPicPr>
          <p:nvPr/>
        </p:nvPicPr>
        <p:blipFill>
          <a:blip r:embed="rId3"/>
          <a:srcRect/>
          <a:stretch>
            <a:fillRect/>
          </a:stretch>
        </p:blipFill>
        <p:spPr bwMode="auto">
          <a:xfrm>
            <a:off x="2592388" y="1484313"/>
            <a:ext cx="3959225" cy="4032250"/>
          </a:xfrm>
          <a:prstGeom prst="rect">
            <a:avLst/>
          </a:prstGeom>
          <a:noFill/>
          <a:ln w="9525">
            <a:solidFill>
              <a:schemeClr val="bg2"/>
            </a:solidFill>
            <a:miter lim="800000"/>
            <a:headEnd/>
            <a:tailEnd/>
          </a:ln>
        </p:spPr>
      </p:pic>
      <p:pic>
        <p:nvPicPr>
          <p:cNvPr id="737286" name="Picture 6"/>
          <p:cNvPicPr>
            <a:picLocks noChangeAspect="1" noChangeArrowheads="1"/>
          </p:cNvPicPr>
          <p:nvPr/>
        </p:nvPicPr>
        <p:blipFill>
          <a:blip r:embed="rId4"/>
          <a:srcRect/>
          <a:stretch>
            <a:fillRect/>
          </a:stretch>
        </p:blipFill>
        <p:spPr bwMode="auto">
          <a:xfrm>
            <a:off x="4787900" y="1484313"/>
            <a:ext cx="4017963" cy="4032250"/>
          </a:xfrm>
          <a:prstGeom prst="rect">
            <a:avLst/>
          </a:prstGeom>
          <a:noFill/>
          <a:ln w="9525">
            <a:solidFill>
              <a:schemeClr val="bg2"/>
            </a:solidFill>
            <a:miter lim="800000"/>
            <a:headEnd/>
            <a:tailEnd/>
          </a:ln>
        </p:spPr>
      </p:pic>
      <p:sp>
        <p:nvSpPr>
          <p:cNvPr id="83973" name="Text Box 8"/>
          <p:cNvSpPr txBox="1">
            <a:spLocks noChangeArrowheads="1"/>
          </p:cNvSpPr>
          <p:nvPr/>
        </p:nvSpPr>
        <p:spPr bwMode="auto">
          <a:xfrm>
            <a:off x="3390900" y="6292850"/>
            <a:ext cx="5718175" cy="304800"/>
          </a:xfrm>
          <a:prstGeom prst="rect">
            <a:avLst/>
          </a:prstGeom>
          <a:noFill/>
          <a:ln w="9525">
            <a:noFill/>
            <a:miter lim="800000"/>
            <a:headEnd/>
            <a:tailEnd/>
          </a:ln>
        </p:spPr>
        <p:txBody>
          <a:bodyPr wrap="none">
            <a:spAutoFit/>
          </a:bodyPr>
          <a:lstStyle/>
          <a:p>
            <a:r>
              <a:rPr lang="en-US" sz="1400" b="0" baseline="0">
                <a:latin typeface="Calibri"/>
                <a:cs typeface="Calibri"/>
              </a:rPr>
              <a:t>Adapted from Kalender WA, Computed Tomography, ISBN 3-89578-216-5</a:t>
            </a:r>
          </a:p>
        </p:txBody>
      </p:sp>
      <p:sp>
        <p:nvSpPr>
          <p:cNvPr id="2" name="Slide Number Placeholder 1">
            <a:extLst>
              <a:ext uri="{FF2B5EF4-FFF2-40B4-BE49-F238E27FC236}">
                <a16:creationId xmlns:a16="http://schemas.microsoft.com/office/drawing/2014/main" id="{B4DBED33-48C5-9042-A1BC-A442C907C737}"/>
              </a:ext>
            </a:extLst>
          </p:cNvPr>
          <p:cNvSpPr>
            <a:spLocks noGrp="1"/>
          </p:cNvSpPr>
          <p:nvPr>
            <p:ph type="sldNum" sz="quarter" idx="4"/>
          </p:nvPr>
        </p:nvSpPr>
        <p:spPr/>
        <p:txBody>
          <a:bodyPr/>
          <a:lstStyle/>
          <a:p>
            <a:fld id="{79594931-7310-8546-9CE2-0B8C244628BE}" type="slidenum">
              <a:rPr lang="en-US" smtClean="0"/>
              <a:pPr/>
              <a:t>28</a:t>
            </a:fld>
            <a:endParaRPr lang="en-US"/>
          </a:p>
        </p:txBody>
      </p:sp>
    </p:spTree>
    <p:extLst>
      <p:ext uri="{BB962C8B-B14F-4D97-AF65-F5344CB8AC3E}">
        <p14:creationId xmlns:p14="http://schemas.microsoft.com/office/powerpoint/2010/main" val="37347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 3.33333E-6 L -0.2283 3.33333E-6 " pathEditMode="relative" rAng="0" ptsTypes="AA">
                                      <p:cBhvr>
                                        <p:cTn id="6" dur="1000" fill="hold"/>
                                        <p:tgtEl>
                                          <p:spTgt spid="737285"/>
                                        </p:tgtEl>
                                        <p:attrNameLst>
                                          <p:attrName>ppt_x</p:attrName>
                                          <p:attrName>ppt_y</p:attrName>
                                        </p:attrNameLst>
                                      </p:cBhvr>
                                      <p:rCtr x="-114" y="0"/>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737286"/>
                                        </p:tgtEl>
                                        <p:attrNameLst>
                                          <p:attrName>style.visibility</p:attrName>
                                        </p:attrNameLst>
                                      </p:cBhvr>
                                      <p:to>
                                        <p:strVal val="visible"/>
                                      </p:to>
                                    </p:set>
                                    <p:animEffect transition="in" filter="fade">
                                      <p:cBhvr>
                                        <p:cTn id="10" dur="500"/>
                                        <p:tgtEl>
                                          <p:spTgt spid="73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Grp="1" noChangeArrowheads="1"/>
          </p:cNvSpPr>
          <p:nvPr>
            <p:ph type="title"/>
          </p:nvPr>
        </p:nvSpPr>
        <p:spPr/>
        <p:txBody>
          <a:bodyPr/>
          <a:lstStyle/>
          <a:p>
            <a:pPr eaLnBrk="1" hangingPunct="1"/>
            <a:r>
              <a:rPr lang="en-US">
                <a:latin typeface="Calibri"/>
                <a:cs typeface="Calibri"/>
              </a:rPr>
              <a:t>Problem</a:t>
            </a:r>
          </a:p>
        </p:txBody>
      </p:sp>
      <p:pic>
        <p:nvPicPr>
          <p:cNvPr id="9220" name="Picture 9"/>
          <p:cNvPicPr>
            <a:picLocks noChangeAspect="1" noChangeArrowheads="1"/>
          </p:cNvPicPr>
          <p:nvPr/>
        </p:nvPicPr>
        <p:blipFill>
          <a:blip r:embed="rId4"/>
          <a:srcRect/>
          <a:stretch>
            <a:fillRect/>
          </a:stretch>
        </p:blipFill>
        <p:spPr bwMode="auto">
          <a:xfrm>
            <a:off x="971550" y="1484313"/>
            <a:ext cx="3308350" cy="4032250"/>
          </a:xfrm>
          <a:prstGeom prst="rect">
            <a:avLst/>
          </a:prstGeom>
          <a:noFill/>
          <a:ln w="9525">
            <a:noFill/>
            <a:miter lim="800000"/>
            <a:headEnd/>
            <a:tailEnd/>
          </a:ln>
        </p:spPr>
      </p:pic>
      <p:pic>
        <p:nvPicPr>
          <p:cNvPr id="9221" name="Picture 10"/>
          <p:cNvPicPr>
            <a:picLocks noChangeAspect="1" noChangeArrowheads="1"/>
          </p:cNvPicPr>
          <p:nvPr/>
        </p:nvPicPr>
        <p:blipFill>
          <a:blip r:embed="rId5"/>
          <a:srcRect t="53511"/>
          <a:stretch>
            <a:fillRect/>
          </a:stretch>
        </p:blipFill>
        <p:spPr bwMode="auto">
          <a:xfrm>
            <a:off x="4427538" y="2601913"/>
            <a:ext cx="4054475" cy="1187450"/>
          </a:xfrm>
          <a:prstGeom prst="rect">
            <a:avLst/>
          </a:prstGeom>
          <a:noFill/>
          <a:ln w="9525">
            <a:noFill/>
            <a:miter lim="800000"/>
            <a:headEnd/>
            <a:tailEnd/>
          </a:ln>
        </p:spPr>
      </p:pic>
      <p:graphicFrame>
        <p:nvGraphicFramePr>
          <p:cNvPr id="9218" name="Object 11"/>
          <p:cNvGraphicFramePr>
            <a:graphicFrameLocks noChangeAspect="1"/>
          </p:cNvGraphicFramePr>
          <p:nvPr>
            <p:extLst>
              <p:ext uri="{D42A27DB-BD31-4B8C-83A1-F6EECF244321}">
                <p14:modId xmlns:p14="http://schemas.microsoft.com/office/powerpoint/2010/main" val="2008283780"/>
              </p:ext>
            </p:extLst>
          </p:nvPr>
        </p:nvGraphicFramePr>
        <p:xfrm>
          <a:off x="4887913" y="4425950"/>
          <a:ext cx="2682875" cy="831850"/>
        </p:xfrm>
        <a:graphic>
          <a:graphicData uri="http://schemas.openxmlformats.org/presentationml/2006/ole">
            <mc:AlternateContent xmlns:mc="http://schemas.openxmlformats.org/markup-compatibility/2006">
              <mc:Choice xmlns:v="urn:schemas-microsoft-com:vml" Requires="v">
                <p:oleObj spid="_x0000_s33856" name="Equation" r:id="rId6" imgW="1524000" imgH="469900" progId="Equation.3">
                  <p:embed/>
                </p:oleObj>
              </mc:Choice>
              <mc:Fallback>
                <p:oleObj name="Equation" r:id="rId6" imgW="1524000" imgH="469900" progId="Equation.3">
                  <p:embed/>
                  <p:pic>
                    <p:nvPicPr>
                      <p:cNvPr id="9218" name="Object 11"/>
                      <p:cNvPicPr>
                        <a:picLocks noChangeAspect="1" noChangeArrowheads="1"/>
                      </p:cNvPicPr>
                      <p:nvPr/>
                    </p:nvPicPr>
                    <p:blipFill>
                      <a:blip r:embed="rId7"/>
                      <a:srcRect/>
                      <a:stretch>
                        <a:fillRect/>
                      </a:stretch>
                    </p:blipFill>
                    <p:spPr bwMode="auto">
                      <a:xfrm>
                        <a:off x="4887913" y="4425950"/>
                        <a:ext cx="2682875" cy="831850"/>
                      </a:xfrm>
                      <a:prstGeom prst="rect">
                        <a:avLst/>
                      </a:prstGeom>
                      <a:noFill/>
                      <a:ln w="28575">
                        <a:solidFill>
                          <a:srgbClr val="1269B0"/>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23981" name="Oval 13"/>
          <p:cNvSpPr>
            <a:spLocks noChangeArrowheads="1"/>
          </p:cNvSpPr>
          <p:nvPr/>
        </p:nvSpPr>
        <p:spPr bwMode="auto">
          <a:xfrm>
            <a:off x="7956550" y="2565400"/>
            <a:ext cx="647700" cy="1368425"/>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9223" name="Text Box 14"/>
          <p:cNvSpPr txBox="1">
            <a:spLocks noChangeArrowheads="1"/>
          </p:cNvSpPr>
          <p:nvPr/>
        </p:nvSpPr>
        <p:spPr bwMode="auto">
          <a:xfrm>
            <a:off x="4356100" y="2827338"/>
            <a:ext cx="370714" cy="461665"/>
          </a:xfrm>
          <a:prstGeom prst="rect">
            <a:avLst/>
          </a:prstGeom>
          <a:solidFill>
            <a:schemeClr val="bg1"/>
          </a:solidFill>
          <a:ln w="9525">
            <a:noFill/>
            <a:miter lim="800000"/>
            <a:headEnd/>
            <a:tailEnd/>
          </a:ln>
        </p:spPr>
        <p:txBody>
          <a:bodyPr wrap="none">
            <a:spAutoFit/>
          </a:bodyPr>
          <a:lstStyle/>
          <a:p>
            <a:r>
              <a:rPr lang="en-US" sz="2400" baseline="0" dirty="0">
                <a:solidFill>
                  <a:srgbClr val="1269B0"/>
                </a:solidFill>
                <a:latin typeface="Calibri"/>
                <a:cs typeface="Calibri"/>
              </a:rPr>
              <a:t>I</a:t>
            </a:r>
            <a:r>
              <a:rPr lang="en-US" sz="2400" baseline="-25000" dirty="0">
                <a:solidFill>
                  <a:srgbClr val="1269B0"/>
                </a:solidFill>
                <a:latin typeface="Calibri"/>
                <a:cs typeface="Calibri"/>
              </a:rPr>
              <a:t>1</a:t>
            </a:r>
            <a:endParaRPr lang="en-US" sz="2400" baseline="-25000" dirty="0">
              <a:solidFill>
                <a:srgbClr val="1269B0"/>
              </a:solidFill>
              <a:latin typeface="Calibri"/>
              <a:cs typeface="Calibri"/>
              <a:sym typeface="Symbol" pitchFamily="18" charset="2"/>
            </a:endParaRPr>
          </a:p>
        </p:txBody>
      </p:sp>
      <p:sp>
        <p:nvSpPr>
          <p:cNvPr id="9224" name="Text Box 15"/>
          <p:cNvSpPr txBox="1">
            <a:spLocks noChangeArrowheads="1"/>
          </p:cNvSpPr>
          <p:nvPr/>
        </p:nvSpPr>
        <p:spPr bwMode="auto">
          <a:xfrm>
            <a:off x="4352925" y="3213100"/>
            <a:ext cx="363538" cy="457200"/>
          </a:xfrm>
          <a:prstGeom prst="rect">
            <a:avLst/>
          </a:prstGeom>
          <a:solidFill>
            <a:schemeClr val="bg1"/>
          </a:solidFill>
          <a:ln w="9525">
            <a:noFill/>
            <a:miter lim="800000"/>
            <a:headEnd/>
            <a:tailEnd/>
          </a:ln>
        </p:spPr>
        <p:txBody>
          <a:bodyPr>
            <a:spAutoFit/>
          </a:bodyPr>
          <a:lstStyle/>
          <a:p>
            <a:r>
              <a:rPr lang="en-US" sz="2400" baseline="0">
                <a:solidFill>
                  <a:srgbClr val="1269B0"/>
                </a:solidFill>
                <a:latin typeface="Calibri"/>
                <a:cs typeface="Calibri"/>
              </a:rPr>
              <a:t>I</a:t>
            </a:r>
            <a:r>
              <a:rPr lang="en-US" sz="2400" baseline="-25000">
                <a:solidFill>
                  <a:srgbClr val="1269B0"/>
                </a:solidFill>
                <a:latin typeface="Calibri"/>
                <a:cs typeface="Calibri"/>
              </a:rPr>
              <a:t>2</a:t>
            </a:r>
            <a:endParaRPr lang="en-US" sz="2400" baseline="-25000">
              <a:solidFill>
                <a:srgbClr val="1269B0"/>
              </a:solidFill>
              <a:latin typeface="Calibri"/>
              <a:cs typeface="Calibri"/>
              <a:sym typeface="Symbol" pitchFamily="18" charset="2"/>
            </a:endParaRPr>
          </a:p>
        </p:txBody>
      </p:sp>
      <p:sp>
        <p:nvSpPr>
          <p:cNvPr id="9225" name="Text Box 16"/>
          <p:cNvSpPr txBox="1">
            <a:spLocks noChangeArrowheads="1"/>
          </p:cNvSpPr>
          <p:nvPr/>
        </p:nvSpPr>
        <p:spPr bwMode="auto">
          <a:xfrm>
            <a:off x="3390900" y="6292850"/>
            <a:ext cx="5718175" cy="304800"/>
          </a:xfrm>
          <a:prstGeom prst="rect">
            <a:avLst/>
          </a:prstGeom>
          <a:noFill/>
          <a:ln w="9525">
            <a:noFill/>
            <a:miter lim="800000"/>
            <a:headEnd/>
            <a:tailEnd/>
          </a:ln>
        </p:spPr>
        <p:txBody>
          <a:bodyPr wrap="none">
            <a:spAutoFit/>
          </a:bodyPr>
          <a:lstStyle/>
          <a:p>
            <a:r>
              <a:rPr lang="en-US" sz="1400" b="0" baseline="0">
                <a:latin typeface="Calibri"/>
                <a:cs typeface="Calibri"/>
              </a:rPr>
              <a:t>Adapted from Kalender WA, Computed Tomography, ISBN 3-89578-216-5</a:t>
            </a:r>
          </a:p>
        </p:txBody>
      </p:sp>
      <p:sp>
        <p:nvSpPr>
          <p:cNvPr id="9226" name="Rectangle 17"/>
          <p:cNvSpPr>
            <a:spLocks noChangeArrowheads="1"/>
          </p:cNvSpPr>
          <p:nvPr/>
        </p:nvSpPr>
        <p:spPr bwMode="auto">
          <a:xfrm>
            <a:off x="6732588" y="2708275"/>
            <a:ext cx="360362" cy="1081088"/>
          </a:xfrm>
          <a:prstGeom prst="rect">
            <a:avLst/>
          </a:prstGeom>
          <a:noFill/>
          <a:ln w="38100">
            <a:solidFill>
              <a:srgbClr val="1269B0"/>
            </a:solidFill>
            <a:miter lim="800000"/>
            <a:headEnd/>
            <a:tailEnd/>
          </a:ln>
        </p:spPr>
        <p:txBody>
          <a:bodyPr wrap="none" anchor="ctr"/>
          <a:lstStyle/>
          <a:p>
            <a:pPr algn="ctr"/>
            <a:endParaRPr lang="en-US" baseline="0">
              <a:latin typeface="Calibri"/>
              <a:cs typeface="Calibri"/>
            </a:endParaRPr>
          </a:p>
        </p:txBody>
      </p:sp>
      <p:sp>
        <p:nvSpPr>
          <p:cNvPr id="2" name="Slide Number Placeholder 1">
            <a:extLst>
              <a:ext uri="{FF2B5EF4-FFF2-40B4-BE49-F238E27FC236}">
                <a16:creationId xmlns:a16="http://schemas.microsoft.com/office/drawing/2014/main" id="{7D8E1314-81FD-4248-9281-6B0F950299EA}"/>
              </a:ext>
            </a:extLst>
          </p:cNvPr>
          <p:cNvSpPr>
            <a:spLocks noGrp="1"/>
          </p:cNvSpPr>
          <p:nvPr>
            <p:ph type="sldNum" sz="quarter" idx="4"/>
          </p:nvPr>
        </p:nvSpPr>
        <p:spPr/>
        <p:txBody>
          <a:bodyPr/>
          <a:lstStyle/>
          <a:p>
            <a:fld id="{79594931-7310-8546-9CE2-0B8C244628BE}" type="slidenum">
              <a:rPr lang="en-US" smtClean="0"/>
              <a:pPr/>
              <a:t>29</a:t>
            </a:fld>
            <a:endParaRPr lang="en-US"/>
          </a:p>
        </p:txBody>
      </p:sp>
    </p:spTree>
    <p:extLst>
      <p:ext uri="{BB962C8B-B14F-4D97-AF65-F5344CB8AC3E}">
        <p14:creationId xmlns:p14="http://schemas.microsoft.com/office/powerpoint/2010/main" val="155524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3981"/>
                                        </p:tgtEl>
                                        <p:attrNameLst>
                                          <p:attrName>style.visibility</p:attrName>
                                        </p:attrNameLst>
                                      </p:cBhvr>
                                      <p:to>
                                        <p:strVal val="visible"/>
                                      </p:to>
                                    </p:set>
                                    <p:animEffect transition="in" filter="wipe(down)">
                                      <p:cBhvr>
                                        <p:cTn id="7" dur="500"/>
                                        <p:tgtEl>
                                          <p:spTgt spid="723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atin typeface="Calibri"/>
                <a:cs typeface="Calibri"/>
              </a:rPr>
              <a:t>Resolution of imaging procedures</a:t>
            </a:r>
          </a:p>
        </p:txBody>
      </p:sp>
      <p:sp>
        <p:nvSpPr>
          <p:cNvPr id="693251" name="Rectangle 3"/>
          <p:cNvSpPr>
            <a:spLocks noChangeArrowheads="1"/>
          </p:cNvSpPr>
          <p:nvPr/>
        </p:nvSpPr>
        <p:spPr bwMode="auto">
          <a:xfrm>
            <a:off x="684213" y="1484313"/>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Spatial resolution</a:t>
            </a:r>
          </a:p>
          <a:p>
            <a:pPr marL="1143000" lvl="2" indent="-228600">
              <a:lnSpc>
                <a:spcPts val="2400"/>
              </a:lnSpc>
              <a:spcBef>
                <a:spcPts val="400"/>
              </a:spcBef>
              <a:buFontTx/>
              <a:buChar char="-"/>
            </a:pPr>
            <a:r>
              <a:rPr lang="en-GB" b="0" baseline="0" dirty="0">
                <a:latin typeface="Calibri"/>
                <a:cs typeface="Calibri"/>
              </a:rPr>
              <a:t>Blurring of object points when projected into image</a:t>
            </a:r>
          </a:p>
        </p:txBody>
      </p:sp>
      <p:sp>
        <p:nvSpPr>
          <p:cNvPr id="693252" name="Rectangle 4"/>
          <p:cNvSpPr>
            <a:spLocks noChangeArrowheads="1"/>
          </p:cNvSpPr>
          <p:nvPr/>
        </p:nvSpPr>
        <p:spPr bwMode="auto">
          <a:xfrm>
            <a:off x="684213" y="2709863"/>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Contrast</a:t>
            </a:r>
          </a:p>
          <a:p>
            <a:pPr marL="1143000" lvl="2" indent="-228600">
              <a:lnSpc>
                <a:spcPts val="2400"/>
              </a:lnSpc>
              <a:spcBef>
                <a:spcPts val="400"/>
              </a:spcBef>
              <a:buFontTx/>
              <a:buChar char="-"/>
            </a:pPr>
            <a:r>
              <a:rPr lang="en-GB" b="0" baseline="0" dirty="0">
                <a:latin typeface="Calibri"/>
                <a:cs typeface="Calibri"/>
              </a:rPr>
              <a:t>Difference in linear attenuation coefficients between tissues</a:t>
            </a:r>
          </a:p>
        </p:txBody>
      </p:sp>
      <p:sp>
        <p:nvSpPr>
          <p:cNvPr id="693253" name="Rectangle 5"/>
          <p:cNvSpPr>
            <a:spLocks noChangeArrowheads="1"/>
          </p:cNvSpPr>
          <p:nvPr/>
        </p:nvSpPr>
        <p:spPr bwMode="auto">
          <a:xfrm>
            <a:off x="684213" y="3933825"/>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Temporal resolution</a:t>
            </a:r>
          </a:p>
          <a:p>
            <a:pPr marL="1143000" lvl="2" indent="-228600">
              <a:lnSpc>
                <a:spcPts val="2400"/>
              </a:lnSpc>
              <a:spcBef>
                <a:spcPts val="400"/>
              </a:spcBef>
              <a:buFontTx/>
              <a:buChar char="-"/>
            </a:pPr>
            <a:r>
              <a:rPr lang="en-GB" b="0" baseline="0" dirty="0">
                <a:latin typeface="Calibri"/>
                <a:cs typeface="Calibri"/>
              </a:rPr>
              <a:t>Sample rate of temporal recording</a:t>
            </a:r>
          </a:p>
        </p:txBody>
      </p:sp>
      <p:sp>
        <p:nvSpPr>
          <p:cNvPr id="693254" name="Oval 6"/>
          <p:cNvSpPr>
            <a:spLocks noChangeArrowheads="1"/>
          </p:cNvSpPr>
          <p:nvPr/>
        </p:nvSpPr>
        <p:spPr bwMode="auto">
          <a:xfrm>
            <a:off x="971550" y="2636838"/>
            <a:ext cx="1584325" cy="792162"/>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8" name="TextBox 7"/>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1.5</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34BAC730-C6E9-8B41-9744-0D9057092F54}"/>
              </a:ext>
            </a:extLst>
          </p:cNvPr>
          <p:cNvSpPr>
            <a:spLocks noGrp="1"/>
          </p:cNvSpPr>
          <p:nvPr>
            <p:ph type="sldNum" sz="quarter" idx="4"/>
          </p:nvPr>
        </p:nvSpPr>
        <p:spPr/>
        <p:txBody>
          <a:bodyPr/>
          <a:lstStyle/>
          <a:p>
            <a:fld id="{79594931-7310-8546-9CE2-0B8C244628BE}" type="slidenum">
              <a:rPr lang="en-US" smtClean="0"/>
              <a:pPr/>
              <a:t>3</a:t>
            </a:fld>
            <a:endParaRPr lang="en-US"/>
          </a:p>
        </p:txBody>
      </p:sp>
    </p:spTree>
    <p:extLst>
      <p:ext uri="{BB962C8B-B14F-4D97-AF65-F5344CB8AC3E}">
        <p14:creationId xmlns:p14="http://schemas.microsoft.com/office/powerpoint/2010/main" val="312314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3251"/>
                                        </p:tgtEl>
                                        <p:attrNameLst>
                                          <p:attrName>style.visibility</p:attrName>
                                        </p:attrNameLst>
                                      </p:cBhvr>
                                      <p:to>
                                        <p:strVal val="visible"/>
                                      </p:to>
                                    </p:set>
                                    <p:animEffect transition="in" filter="fade">
                                      <p:cBhvr>
                                        <p:cTn id="7" dur="500"/>
                                        <p:tgtEl>
                                          <p:spTgt spid="6932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3252"/>
                                        </p:tgtEl>
                                        <p:attrNameLst>
                                          <p:attrName>style.visibility</p:attrName>
                                        </p:attrNameLst>
                                      </p:cBhvr>
                                      <p:to>
                                        <p:strVal val="visible"/>
                                      </p:to>
                                    </p:set>
                                    <p:animEffect transition="in" filter="fade">
                                      <p:cBhvr>
                                        <p:cTn id="12" dur="500"/>
                                        <p:tgtEl>
                                          <p:spTgt spid="6932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3253"/>
                                        </p:tgtEl>
                                        <p:attrNameLst>
                                          <p:attrName>style.visibility</p:attrName>
                                        </p:attrNameLst>
                                      </p:cBhvr>
                                      <p:to>
                                        <p:strVal val="visible"/>
                                      </p:to>
                                    </p:set>
                                    <p:animEffect transition="in" filter="fade">
                                      <p:cBhvr>
                                        <p:cTn id="17" dur="500"/>
                                        <p:tgtEl>
                                          <p:spTgt spid="6932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93254"/>
                                        </p:tgtEl>
                                        <p:attrNameLst>
                                          <p:attrName>style.visibility</p:attrName>
                                        </p:attrNameLst>
                                      </p:cBhvr>
                                      <p:to>
                                        <p:strVal val="visible"/>
                                      </p:to>
                                    </p:set>
                                    <p:animEffect transition="in" filter="wipe(down)">
                                      <p:cBhvr>
                                        <p:cTn id="22" dur="500"/>
                                        <p:tgtEl>
                                          <p:spTgt spid="69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51" grpId="0"/>
      <p:bldP spid="693252" grpId="0"/>
      <p:bldP spid="693253" grpId="0"/>
      <p:bldP spid="69325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atin typeface="Calibri"/>
                <a:cs typeface="Calibri"/>
              </a:rPr>
              <a:t>Projection versus Tomographic imaging</a:t>
            </a:r>
          </a:p>
        </p:txBody>
      </p:sp>
      <p:sp>
        <p:nvSpPr>
          <p:cNvPr id="736259" name="Rectangle 3"/>
          <p:cNvSpPr>
            <a:spLocks noChangeArrowheads="1"/>
          </p:cNvSpPr>
          <p:nvPr/>
        </p:nvSpPr>
        <p:spPr bwMode="auto">
          <a:xfrm>
            <a:off x="684213" y="1210467"/>
            <a:ext cx="8135937" cy="21605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Projection imaging</a:t>
            </a:r>
          </a:p>
          <a:p>
            <a:pPr marL="342900" indent="-342900">
              <a:lnSpc>
                <a:spcPct val="120000"/>
              </a:lnSpc>
              <a:spcBef>
                <a:spcPct val="25000"/>
              </a:spcBef>
              <a:buClr>
                <a:srgbClr val="2A6AB3"/>
              </a:buClr>
              <a:buSzPct val="110000"/>
              <a:buFont typeface="Wingdings" pitchFamily="2" charset="2"/>
              <a:buNone/>
            </a:pPr>
            <a:r>
              <a:rPr lang="en-GB" b="0" baseline="0" dirty="0">
                <a:latin typeface="Calibri"/>
                <a:cs typeface="Calibri"/>
              </a:rPr>
              <a:t>	= </a:t>
            </a:r>
            <a:r>
              <a:rPr lang="en-GB" baseline="0" dirty="0">
                <a:latin typeface="Calibri"/>
                <a:cs typeface="Calibri"/>
              </a:rPr>
              <a:t>3D structures are collapsed onto 2D image:</a:t>
            </a:r>
          </a:p>
          <a:p>
            <a:pPr marL="342900" indent="-342900">
              <a:lnSpc>
                <a:spcPct val="120000"/>
              </a:lnSpc>
              <a:spcBef>
                <a:spcPct val="25000"/>
              </a:spcBef>
              <a:buClr>
                <a:srgbClr val="2A6AB3"/>
              </a:buClr>
              <a:buSzPct val="110000"/>
              <a:buFont typeface="Wingdings" pitchFamily="2" charset="2"/>
              <a:buNone/>
            </a:pPr>
            <a:r>
              <a:rPr lang="en-GB" baseline="0" dirty="0">
                <a:latin typeface="Calibri"/>
                <a:cs typeface="Calibri"/>
              </a:rPr>
              <a:t>		- details are obscured</a:t>
            </a:r>
            <a:br>
              <a:rPr lang="en-GB" baseline="0" dirty="0">
                <a:latin typeface="Calibri"/>
                <a:cs typeface="Calibri"/>
              </a:rPr>
            </a:br>
            <a:r>
              <a:rPr lang="en-GB" baseline="0" dirty="0">
                <a:latin typeface="Calibri"/>
                <a:cs typeface="Calibri"/>
              </a:rPr>
              <a:t>	- low soft-tissue contrast</a:t>
            </a:r>
            <a:br>
              <a:rPr lang="en-GB" baseline="0" dirty="0">
                <a:latin typeface="Calibri"/>
                <a:cs typeface="Calibri"/>
              </a:rPr>
            </a:br>
            <a:r>
              <a:rPr lang="en-GB" baseline="0" dirty="0">
                <a:latin typeface="Calibri"/>
                <a:cs typeface="Calibri"/>
              </a:rPr>
              <a:t>	- not quantitative</a:t>
            </a:r>
            <a:r>
              <a:rPr lang="en-GB" b="0" baseline="0" dirty="0">
                <a:latin typeface="Calibri"/>
                <a:cs typeface="Calibri"/>
              </a:rPr>
              <a:t>	 </a:t>
            </a:r>
            <a:r>
              <a:rPr lang="en-GB" baseline="0" dirty="0">
                <a:latin typeface="Calibri"/>
                <a:cs typeface="Calibri"/>
              </a:rPr>
              <a:t> </a:t>
            </a:r>
          </a:p>
        </p:txBody>
      </p:sp>
      <p:sp>
        <p:nvSpPr>
          <p:cNvPr id="736265" name="Rectangle 9"/>
          <p:cNvSpPr>
            <a:spLocks noChangeArrowheads="1"/>
          </p:cNvSpPr>
          <p:nvPr/>
        </p:nvSpPr>
        <p:spPr bwMode="auto">
          <a:xfrm>
            <a:off x="684213" y="3355975"/>
            <a:ext cx="8135937" cy="295275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Tomographic imaging</a:t>
            </a:r>
          </a:p>
          <a:p>
            <a:pPr marL="342900" indent="-342900">
              <a:lnSpc>
                <a:spcPct val="120000"/>
              </a:lnSpc>
              <a:spcBef>
                <a:spcPct val="25000"/>
              </a:spcBef>
              <a:buClr>
                <a:srgbClr val="2A6AB3"/>
              </a:buClr>
              <a:buSzPct val="110000"/>
              <a:buFont typeface="Wingdings" pitchFamily="2" charset="2"/>
              <a:buNone/>
            </a:pPr>
            <a:r>
              <a:rPr lang="en-GB" b="0" baseline="0" dirty="0">
                <a:latin typeface="Calibri"/>
                <a:cs typeface="Calibri"/>
              </a:rPr>
              <a:t>	= </a:t>
            </a:r>
            <a:r>
              <a:rPr lang="en-GB" baseline="0" dirty="0">
                <a:latin typeface="Calibri"/>
                <a:cs typeface="Calibri"/>
              </a:rPr>
              <a:t>3D structure is resolved:</a:t>
            </a:r>
          </a:p>
          <a:p>
            <a:pPr marL="342900" indent="-342900">
              <a:lnSpc>
                <a:spcPct val="120000"/>
              </a:lnSpc>
              <a:spcBef>
                <a:spcPct val="25000"/>
              </a:spcBef>
              <a:buClr>
                <a:srgbClr val="2A6AB3"/>
              </a:buClr>
              <a:buSzPct val="110000"/>
              <a:buFont typeface="Wingdings" pitchFamily="2" charset="2"/>
              <a:buNone/>
            </a:pPr>
            <a:r>
              <a:rPr lang="en-GB" baseline="0" dirty="0">
                <a:latin typeface="Calibri"/>
                <a:cs typeface="Calibri"/>
              </a:rPr>
              <a:t>		- slices (“gr: </a:t>
            </a:r>
            <a:r>
              <a:rPr lang="en-GB" b="1" u="sng" baseline="0" dirty="0" err="1">
                <a:solidFill>
                  <a:srgbClr val="1269B0"/>
                </a:solidFill>
                <a:latin typeface="Calibri"/>
                <a:cs typeface="Calibri"/>
              </a:rPr>
              <a:t>T</a:t>
            </a:r>
            <a:r>
              <a:rPr lang="en-GB" baseline="0" dirty="0" err="1">
                <a:latin typeface="Calibri"/>
                <a:cs typeface="Calibri"/>
              </a:rPr>
              <a:t>omos</a:t>
            </a:r>
            <a:r>
              <a:rPr lang="en-GB" baseline="0" dirty="0">
                <a:latin typeface="Calibri"/>
                <a:cs typeface="Calibri"/>
              </a:rPr>
              <a:t> = slice”)</a:t>
            </a:r>
          </a:p>
          <a:p>
            <a:pPr marL="342900" indent="-342900">
              <a:lnSpc>
                <a:spcPct val="120000"/>
              </a:lnSpc>
              <a:spcBef>
                <a:spcPct val="25000"/>
              </a:spcBef>
              <a:buClr>
                <a:srgbClr val="2A6AB3"/>
              </a:buClr>
              <a:buSzPct val="110000"/>
              <a:buFont typeface="Wingdings" pitchFamily="2" charset="2"/>
              <a:buNone/>
            </a:pPr>
            <a:r>
              <a:rPr lang="en-GB" baseline="0" dirty="0">
                <a:latin typeface="Calibri"/>
                <a:cs typeface="Calibri"/>
              </a:rPr>
              <a:t>		- </a:t>
            </a:r>
            <a:r>
              <a:rPr lang="en-GB" b="1" u="sng" baseline="0" dirty="0">
                <a:solidFill>
                  <a:srgbClr val="1269B0"/>
                </a:solidFill>
                <a:latin typeface="Calibri"/>
                <a:cs typeface="Calibri"/>
              </a:rPr>
              <a:t>C</a:t>
            </a:r>
            <a:r>
              <a:rPr lang="en-GB" baseline="0" dirty="0">
                <a:latin typeface="Calibri"/>
                <a:cs typeface="Calibri"/>
              </a:rPr>
              <a:t>omputed image reconstruction</a:t>
            </a:r>
          </a:p>
          <a:p>
            <a:pPr marL="342900" indent="-342900">
              <a:lnSpc>
                <a:spcPct val="120000"/>
              </a:lnSpc>
              <a:spcBef>
                <a:spcPct val="25000"/>
              </a:spcBef>
              <a:buClr>
                <a:srgbClr val="2A6AB3"/>
              </a:buClr>
              <a:buSzPct val="110000"/>
              <a:buFont typeface="Wingdings" pitchFamily="2" charset="2"/>
              <a:buNone/>
            </a:pPr>
            <a:r>
              <a:rPr lang="en-GB" baseline="0" dirty="0">
                <a:latin typeface="Calibri"/>
                <a:cs typeface="Calibri"/>
              </a:rPr>
              <a:t>		- Projection imaging and </a:t>
            </a:r>
            <a:r>
              <a:rPr lang="en-GB" b="1" u="sng" baseline="0" dirty="0">
                <a:solidFill>
                  <a:srgbClr val="1269B0"/>
                </a:solidFill>
                <a:latin typeface="Calibri"/>
                <a:cs typeface="Calibri"/>
              </a:rPr>
              <a:t>CT</a:t>
            </a:r>
            <a:r>
              <a:rPr lang="en-GB" baseline="0" dirty="0">
                <a:latin typeface="Calibri"/>
                <a:cs typeface="Calibri"/>
              </a:rPr>
              <a:t> share same principles of x-ray	  </a:t>
            </a:r>
            <a:br>
              <a:rPr lang="en-GB" baseline="0" dirty="0">
                <a:latin typeface="Calibri"/>
                <a:cs typeface="Calibri"/>
              </a:rPr>
            </a:br>
            <a:r>
              <a:rPr lang="en-GB" baseline="0" dirty="0">
                <a:latin typeface="Calibri"/>
                <a:cs typeface="Calibri"/>
              </a:rPr>
              <a:t>	   generation, interaction, detection</a:t>
            </a:r>
          </a:p>
        </p:txBody>
      </p:sp>
      <p:sp>
        <p:nvSpPr>
          <p:cNvPr id="2" name="Slide Number Placeholder 1">
            <a:extLst>
              <a:ext uri="{FF2B5EF4-FFF2-40B4-BE49-F238E27FC236}">
                <a16:creationId xmlns:a16="http://schemas.microsoft.com/office/drawing/2014/main" id="{6390F1FD-DE29-8E49-B312-B67D570D49FF}"/>
              </a:ext>
            </a:extLst>
          </p:cNvPr>
          <p:cNvSpPr>
            <a:spLocks noGrp="1"/>
          </p:cNvSpPr>
          <p:nvPr>
            <p:ph type="sldNum" sz="quarter" idx="4"/>
          </p:nvPr>
        </p:nvSpPr>
        <p:spPr/>
        <p:txBody>
          <a:bodyPr/>
          <a:lstStyle/>
          <a:p>
            <a:fld id="{79594931-7310-8546-9CE2-0B8C244628BE}" type="slidenum">
              <a:rPr lang="en-US" smtClean="0"/>
              <a:pPr/>
              <a:t>30</a:t>
            </a:fld>
            <a:endParaRPr lang="en-US"/>
          </a:p>
        </p:txBody>
      </p:sp>
    </p:spTree>
    <p:extLst>
      <p:ext uri="{BB962C8B-B14F-4D97-AF65-F5344CB8AC3E}">
        <p14:creationId xmlns:p14="http://schemas.microsoft.com/office/powerpoint/2010/main" val="8739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6259"/>
                                        </p:tgtEl>
                                        <p:attrNameLst>
                                          <p:attrName>style.visibility</p:attrName>
                                        </p:attrNameLst>
                                      </p:cBhvr>
                                      <p:to>
                                        <p:strVal val="visible"/>
                                      </p:to>
                                    </p:set>
                                    <p:animEffect transition="in" filter="fade">
                                      <p:cBhvr>
                                        <p:cTn id="7" dur="2000"/>
                                        <p:tgtEl>
                                          <p:spTgt spid="7362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6265"/>
                                        </p:tgtEl>
                                        <p:attrNameLst>
                                          <p:attrName>style.visibility</p:attrName>
                                        </p:attrNameLst>
                                      </p:cBhvr>
                                      <p:to>
                                        <p:strVal val="visible"/>
                                      </p:to>
                                    </p:set>
                                    <p:animEffect transition="in" filter="fade">
                                      <p:cBhvr>
                                        <p:cTn id="12" dur="2000"/>
                                        <p:tgtEl>
                                          <p:spTgt spid="736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9" grpId="0"/>
      <p:bldP spid="73626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Grp="1" noChangeArrowheads="1"/>
          </p:cNvSpPr>
          <p:nvPr>
            <p:ph type="title"/>
          </p:nvPr>
        </p:nvSpPr>
        <p:spPr/>
        <p:txBody>
          <a:bodyPr/>
          <a:lstStyle/>
          <a:p>
            <a:pPr eaLnBrk="1" hangingPunct="1"/>
            <a:r>
              <a:rPr lang="en-US">
                <a:latin typeface="Calibri"/>
                <a:cs typeface="Calibri"/>
              </a:rPr>
              <a:t>CT – Reconstruction problem</a:t>
            </a:r>
          </a:p>
        </p:txBody>
      </p:sp>
      <p:sp>
        <p:nvSpPr>
          <p:cNvPr id="86019" name="Text Box 7"/>
          <p:cNvSpPr txBox="1">
            <a:spLocks noChangeArrowheads="1"/>
          </p:cNvSpPr>
          <p:nvPr/>
        </p:nvSpPr>
        <p:spPr bwMode="auto">
          <a:xfrm>
            <a:off x="3390900" y="6292850"/>
            <a:ext cx="5718175" cy="304800"/>
          </a:xfrm>
          <a:prstGeom prst="rect">
            <a:avLst/>
          </a:prstGeom>
          <a:noFill/>
          <a:ln w="9525">
            <a:noFill/>
            <a:miter lim="800000"/>
            <a:headEnd/>
            <a:tailEnd/>
          </a:ln>
        </p:spPr>
        <p:txBody>
          <a:bodyPr wrap="none">
            <a:spAutoFit/>
          </a:bodyPr>
          <a:lstStyle/>
          <a:p>
            <a:r>
              <a:rPr lang="en-US" sz="1400" b="0" baseline="0">
                <a:latin typeface="Calibri"/>
                <a:cs typeface="Calibri"/>
              </a:rPr>
              <a:t>Adapted from Kalender WA, Computed Tomography, ISBN 3-89578-216-5</a:t>
            </a:r>
          </a:p>
        </p:txBody>
      </p:sp>
      <p:sp>
        <p:nvSpPr>
          <p:cNvPr id="86020" name="Text Box 9"/>
          <p:cNvSpPr txBox="1">
            <a:spLocks noChangeArrowheads="1"/>
          </p:cNvSpPr>
          <p:nvPr/>
        </p:nvSpPr>
        <p:spPr bwMode="auto">
          <a:xfrm>
            <a:off x="625475" y="1248247"/>
            <a:ext cx="7402513" cy="457200"/>
          </a:xfrm>
          <a:prstGeom prst="rect">
            <a:avLst/>
          </a:prstGeom>
          <a:noFill/>
          <a:ln w="9525">
            <a:noFill/>
            <a:miter lim="800000"/>
            <a:headEnd/>
            <a:tailEnd/>
          </a:ln>
        </p:spPr>
        <p:txBody>
          <a:bodyPr>
            <a:spAutoFit/>
          </a:bodyPr>
          <a:lstStyle/>
          <a:p>
            <a:r>
              <a:rPr lang="en-US" sz="2400" baseline="0" dirty="0">
                <a:latin typeface="Calibri"/>
                <a:cs typeface="Calibri"/>
              </a:rPr>
              <a:t>1) Homogeneous object, monochromatic radiation</a:t>
            </a:r>
            <a:endParaRPr lang="en-US" sz="1600" baseline="0" dirty="0">
              <a:latin typeface="Calibri"/>
              <a:cs typeface="Calibri"/>
            </a:endParaRPr>
          </a:p>
        </p:txBody>
      </p:sp>
      <p:pic>
        <p:nvPicPr>
          <p:cNvPr id="86021" name="Picture 10"/>
          <p:cNvPicPr>
            <a:picLocks noChangeAspect="1" noChangeArrowheads="1"/>
          </p:cNvPicPr>
          <p:nvPr/>
        </p:nvPicPr>
        <p:blipFill>
          <a:blip r:embed="rId3"/>
          <a:srcRect/>
          <a:stretch>
            <a:fillRect/>
          </a:stretch>
        </p:blipFill>
        <p:spPr bwMode="auto">
          <a:xfrm>
            <a:off x="1033463" y="2060575"/>
            <a:ext cx="6707187" cy="3133725"/>
          </a:xfrm>
          <a:prstGeom prst="rect">
            <a:avLst/>
          </a:prstGeom>
          <a:noFill/>
          <a:ln w="9525">
            <a:noFill/>
            <a:miter lim="800000"/>
            <a:headEnd/>
            <a:tailEnd/>
          </a:ln>
        </p:spPr>
      </p:pic>
      <p:sp>
        <p:nvSpPr>
          <p:cNvPr id="726027" name="Oval 11"/>
          <p:cNvSpPr>
            <a:spLocks noChangeArrowheads="1"/>
          </p:cNvSpPr>
          <p:nvPr/>
        </p:nvSpPr>
        <p:spPr bwMode="auto">
          <a:xfrm>
            <a:off x="3851275" y="3789363"/>
            <a:ext cx="2449513" cy="1079500"/>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8" name="TextBox 7"/>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1.10,2.14</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B77AE787-AB57-6F4D-A39C-B80D56F72479}"/>
              </a:ext>
            </a:extLst>
          </p:cNvPr>
          <p:cNvSpPr>
            <a:spLocks noGrp="1"/>
          </p:cNvSpPr>
          <p:nvPr>
            <p:ph type="sldNum" sz="quarter" idx="4"/>
          </p:nvPr>
        </p:nvSpPr>
        <p:spPr/>
        <p:txBody>
          <a:bodyPr/>
          <a:lstStyle/>
          <a:p>
            <a:fld id="{79594931-7310-8546-9CE2-0B8C244628BE}" type="slidenum">
              <a:rPr lang="en-US" smtClean="0"/>
              <a:pPr/>
              <a:t>31</a:t>
            </a:fld>
            <a:endParaRPr lang="en-US"/>
          </a:p>
        </p:txBody>
      </p:sp>
    </p:spTree>
    <p:extLst>
      <p:ext uri="{BB962C8B-B14F-4D97-AF65-F5344CB8AC3E}">
        <p14:creationId xmlns:p14="http://schemas.microsoft.com/office/powerpoint/2010/main" val="309429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6027"/>
                                        </p:tgtEl>
                                        <p:attrNameLst>
                                          <p:attrName>style.visibility</p:attrName>
                                        </p:attrNameLst>
                                      </p:cBhvr>
                                      <p:to>
                                        <p:strVal val="visible"/>
                                      </p:to>
                                    </p:set>
                                    <p:animEffect transition="in" filter="wipe(down)">
                                      <p:cBhvr>
                                        <p:cTn id="7" dur="500"/>
                                        <p:tgtEl>
                                          <p:spTgt spid="726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6"/>
          <p:cNvPicPr>
            <a:picLocks noChangeAspect="1" noChangeArrowheads="1"/>
          </p:cNvPicPr>
          <p:nvPr/>
        </p:nvPicPr>
        <p:blipFill>
          <a:blip r:embed="rId3"/>
          <a:srcRect/>
          <a:stretch>
            <a:fillRect/>
          </a:stretch>
        </p:blipFill>
        <p:spPr bwMode="auto">
          <a:xfrm>
            <a:off x="1042988" y="2133600"/>
            <a:ext cx="6762750" cy="3282950"/>
          </a:xfrm>
          <a:prstGeom prst="rect">
            <a:avLst/>
          </a:prstGeom>
          <a:noFill/>
          <a:ln w="9525">
            <a:noFill/>
            <a:miter lim="800000"/>
            <a:headEnd/>
            <a:tailEnd/>
          </a:ln>
        </p:spPr>
      </p:pic>
      <p:sp>
        <p:nvSpPr>
          <p:cNvPr id="87043" name="Rectangle 2"/>
          <p:cNvSpPr>
            <a:spLocks noGrp="1" noChangeArrowheads="1"/>
          </p:cNvSpPr>
          <p:nvPr>
            <p:ph type="title"/>
          </p:nvPr>
        </p:nvSpPr>
        <p:spPr/>
        <p:txBody>
          <a:bodyPr/>
          <a:lstStyle/>
          <a:p>
            <a:pPr eaLnBrk="1" hangingPunct="1"/>
            <a:r>
              <a:rPr lang="en-US">
                <a:latin typeface="Calibri"/>
                <a:cs typeface="Calibri"/>
              </a:rPr>
              <a:t>CT – Reconstruction problem</a:t>
            </a:r>
          </a:p>
        </p:txBody>
      </p:sp>
      <p:sp>
        <p:nvSpPr>
          <p:cNvPr id="87044" name="Text Box 3"/>
          <p:cNvSpPr txBox="1">
            <a:spLocks noChangeArrowheads="1"/>
          </p:cNvSpPr>
          <p:nvPr/>
        </p:nvSpPr>
        <p:spPr bwMode="auto">
          <a:xfrm>
            <a:off x="3390900" y="6292850"/>
            <a:ext cx="5718175" cy="304800"/>
          </a:xfrm>
          <a:prstGeom prst="rect">
            <a:avLst/>
          </a:prstGeom>
          <a:noFill/>
          <a:ln w="9525">
            <a:noFill/>
            <a:miter lim="800000"/>
            <a:headEnd/>
            <a:tailEnd/>
          </a:ln>
        </p:spPr>
        <p:txBody>
          <a:bodyPr wrap="none">
            <a:spAutoFit/>
          </a:bodyPr>
          <a:lstStyle/>
          <a:p>
            <a:r>
              <a:rPr lang="en-US" sz="1400" b="0" baseline="0">
                <a:latin typeface="Calibri"/>
                <a:cs typeface="Calibri"/>
              </a:rPr>
              <a:t>Adapted from Kalender WA, Computed Tomography, ISBN 3-89578-216-5</a:t>
            </a:r>
          </a:p>
        </p:txBody>
      </p:sp>
      <p:sp>
        <p:nvSpPr>
          <p:cNvPr id="87045" name="Text Box 4"/>
          <p:cNvSpPr txBox="1">
            <a:spLocks noChangeArrowheads="1"/>
          </p:cNvSpPr>
          <p:nvPr/>
        </p:nvSpPr>
        <p:spPr bwMode="auto">
          <a:xfrm>
            <a:off x="625475" y="1257300"/>
            <a:ext cx="7402513" cy="457200"/>
          </a:xfrm>
          <a:prstGeom prst="rect">
            <a:avLst/>
          </a:prstGeom>
          <a:noFill/>
          <a:ln w="9525">
            <a:noFill/>
            <a:miter lim="800000"/>
            <a:headEnd/>
            <a:tailEnd/>
          </a:ln>
        </p:spPr>
        <p:txBody>
          <a:bodyPr>
            <a:spAutoFit/>
          </a:bodyPr>
          <a:lstStyle/>
          <a:p>
            <a:r>
              <a:rPr lang="en-US" sz="2400" baseline="0" dirty="0">
                <a:latin typeface="Calibri"/>
                <a:cs typeface="Calibri"/>
              </a:rPr>
              <a:t>2) Inhomogeneous object, monochromatic radiation</a:t>
            </a:r>
            <a:endParaRPr lang="en-US" sz="1600" baseline="0" dirty="0">
              <a:latin typeface="Calibri"/>
              <a:cs typeface="Calibri"/>
            </a:endParaRPr>
          </a:p>
        </p:txBody>
      </p:sp>
      <p:sp>
        <p:nvSpPr>
          <p:cNvPr id="739335" name="Oval 7"/>
          <p:cNvSpPr>
            <a:spLocks noChangeArrowheads="1"/>
          </p:cNvSpPr>
          <p:nvPr/>
        </p:nvSpPr>
        <p:spPr bwMode="auto">
          <a:xfrm>
            <a:off x="3779838" y="4437063"/>
            <a:ext cx="1152525" cy="792162"/>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6D8464AA-9D9F-4D42-9911-5BAADD1E2950}"/>
              </a:ext>
            </a:extLst>
          </p:cNvPr>
          <p:cNvSpPr>
            <a:spLocks noGrp="1"/>
          </p:cNvSpPr>
          <p:nvPr>
            <p:ph type="sldNum" sz="quarter" idx="4"/>
          </p:nvPr>
        </p:nvSpPr>
        <p:spPr/>
        <p:txBody>
          <a:bodyPr/>
          <a:lstStyle/>
          <a:p>
            <a:fld id="{79594931-7310-8546-9CE2-0B8C244628BE}" type="slidenum">
              <a:rPr lang="en-US" smtClean="0"/>
              <a:pPr/>
              <a:t>32</a:t>
            </a:fld>
            <a:endParaRPr lang="en-US"/>
          </a:p>
        </p:txBody>
      </p:sp>
    </p:spTree>
    <p:extLst>
      <p:ext uri="{BB962C8B-B14F-4D97-AF65-F5344CB8AC3E}">
        <p14:creationId xmlns:p14="http://schemas.microsoft.com/office/powerpoint/2010/main" val="382507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39335"/>
                                        </p:tgtEl>
                                        <p:attrNameLst>
                                          <p:attrName>style.visibility</p:attrName>
                                        </p:attrNameLst>
                                      </p:cBhvr>
                                      <p:to>
                                        <p:strVal val="visible"/>
                                      </p:to>
                                    </p:set>
                                    <p:animEffect transition="in" filter="wipe(down)">
                                      <p:cBhvr>
                                        <p:cTn id="7" dur="500"/>
                                        <p:tgtEl>
                                          <p:spTgt spid="73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7"/>
          <p:cNvPicPr>
            <a:picLocks noChangeAspect="1" noChangeArrowheads="1"/>
          </p:cNvPicPr>
          <p:nvPr/>
        </p:nvPicPr>
        <p:blipFill>
          <a:blip r:embed="rId3"/>
          <a:srcRect/>
          <a:stretch>
            <a:fillRect/>
          </a:stretch>
        </p:blipFill>
        <p:spPr bwMode="auto">
          <a:xfrm>
            <a:off x="1049338" y="1971675"/>
            <a:ext cx="6762750" cy="3402013"/>
          </a:xfrm>
          <a:prstGeom prst="rect">
            <a:avLst/>
          </a:prstGeom>
          <a:noFill/>
          <a:ln w="9525">
            <a:noFill/>
            <a:miter lim="800000"/>
            <a:headEnd/>
            <a:tailEnd/>
          </a:ln>
        </p:spPr>
      </p:pic>
      <p:sp>
        <p:nvSpPr>
          <p:cNvPr id="88067" name="Rectangle 3"/>
          <p:cNvSpPr>
            <a:spLocks noGrp="1" noChangeArrowheads="1"/>
          </p:cNvSpPr>
          <p:nvPr>
            <p:ph type="title"/>
          </p:nvPr>
        </p:nvSpPr>
        <p:spPr/>
        <p:txBody>
          <a:bodyPr/>
          <a:lstStyle/>
          <a:p>
            <a:pPr eaLnBrk="1" hangingPunct="1"/>
            <a:r>
              <a:rPr lang="en-US">
                <a:latin typeface="Calibri"/>
                <a:cs typeface="Calibri"/>
              </a:rPr>
              <a:t>CT – Reconstruction problem</a:t>
            </a:r>
          </a:p>
        </p:txBody>
      </p:sp>
      <p:sp>
        <p:nvSpPr>
          <p:cNvPr id="88068" name="Text Box 4"/>
          <p:cNvSpPr txBox="1">
            <a:spLocks noChangeArrowheads="1"/>
          </p:cNvSpPr>
          <p:nvPr/>
        </p:nvSpPr>
        <p:spPr bwMode="auto">
          <a:xfrm>
            <a:off x="3390900" y="6292850"/>
            <a:ext cx="5718175" cy="304800"/>
          </a:xfrm>
          <a:prstGeom prst="rect">
            <a:avLst/>
          </a:prstGeom>
          <a:noFill/>
          <a:ln w="9525">
            <a:noFill/>
            <a:miter lim="800000"/>
            <a:headEnd/>
            <a:tailEnd/>
          </a:ln>
        </p:spPr>
        <p:txBody>
          <a:bodyPr wrap="none">
            <a:spAutoFit/>
          </a:bodyPr>
          <a:lstStyle/>
          <a:p>
            <a:r>
              <a:rPr lang="en-US" sz="1400" b="0" baseline="0">
                <a:latin typeface="Calibri"/>
                <a:cs typeface="Calibri"/>
              </a:rPr>
              <a:t>Adapted from Kalender WA, Computed Tomography, ISBN 3-89578-216-5</a:t>
            </a:r>
          </a:p>
        </p:txBody>
      </p:sp>
      <p:sp>
        <p:nvSpPr>
          <p:cNvPr id="88069" name="Text Box 5"/>
          <p:cNvSpPr txBox="1">
            <a:spLocks noChangeArrowheads="1"/>
          </p:cNvSpPr>
          <p:nvPr/>
        </p:nvSpPr>
        <p:spPr bwMode="auto">
          <a:xfrm>
            <a:off x="625475" y="1225550"/>
            <a:ext cx="7402513" cy="457200"/>
          </a:xfrm>
          <a:prstGeom prst="rect">
            <a:avLst/>
          </a:prstGeom>
          <a:noFill/>
          <a:ln w="9525">
            <a:noFill/>
            <a:miter lim="800000"/>
            <a:headEnd/>
            <a:tailEnd/>
          </a:ln>
        </p:spPr>
        <p:txBody>
          <a:bodyPr>
            <a:spAutoFit/>
          </a:bodyPr>
          <a:lstStyle/>
          <a:p>
            <a:r>
              <a:rPr lang="en-US" sz="2400" baseline="0">
                <a:latin typeface="Calibri"/>
                <a:cs typeface="Calibri"/>
              </a:rPr>
              <a:t>3) Inhomogeneous object, polychromatic radiation</a:t>
            </a:r>
            <a:endParaRPr lang="en-US" sz="1600" baseline="0">
              <a:latin typeface="Calibri"/>
              <a:cs typeface="Calibri"/>
            </a:endParaRPr>
          </a:p>
        </p:txBody>
      </p:sp>
      <p:sp>
        <p:nvSpPr>
          <p:cNvPr id="740358" name="Oval 6"/>
          <p:cNvSpPr>
            <a:spLocks noChangeArrowheads="1"/>
          </p:cNvSpPr>
          <p:nvPr/>
        </p:nvSpPr>
        <p:spPr bwMode="auto">
          <a:xfrm>
            <a:off x="3708400" y="4292600"/>
            <a:ext cx="1943100" cy="792163"/>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88071" name="Rectangle 8"/>
          <p:cNvSpPr>
            <a:spLocks noChangeArrowheads="1"/>
          </p:cNvSpPr>
          <p:nvPr/>
        </p:nvSpPr>
        <p:spPr bwMode="auto">
          <a:xfrm>
            <a:off x="6300788" y="4797425"/>
            <a:ext cx="1871662" cy="1152525"/>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44AF938F-21B1-C243-BD22-E5F853CC1E9F}"/>
              </a:ext>
            </a:extLst>
          </p:cNvPr>
          <p:cNvSpPr>
            <a:spLocks noGrp="1"/>
          </p:cNvSpPr>
          <p:nvPr>
            <p:ph type="sldNum" sz="quarter" idx="4"/>
          </p:nvPr>
        </p:nvSpPr>
        <p:spPr/>
        <p:txBody>
          <a:bodyPr/>
          <a:lstStyle/>
          <a:p>
            <a:fld id="{79594931-7310-8546-9CE2-0B8C244628BE}" type="slidenum">
              <a:rPr lang="en-US" smtClean="0"/>
              <a:pPr/>
              <a:t>33</a:t>
            </a:fld>
            <a:endParaRPr lang="en-US"/>
          </a:p>
        </p:txBody>
      </p:sp>
    </p:spTree>
    <p:extLst>
      <p:ext uri="{BB962C8B-B14F-4D97-AF65-F5344CB8AC3E}">
        <p14:creationId xmlns:p14="http://schemas.microsoft.com/office/powerpoint/2010/main" val="220825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40358"/>
                                        </p:tgtEl>
                                        <p:attrNameLst>
                                          <p:attrName>style.visibility</p:attrName>
                                        </p:attrNameLst>
                                      </p:cBhvr>
                                      <p:to>
                                        <p:strVal val="visible"/>
                                      </p:to>
                                    </p:set>
                                    <p:animEffect transition="in" filter="wipe(down)">
                                      <p:cBhvr>
                                        <p:cTn id="7" dur="500"/>
                                        <p:tgtEl>
                                          <p:spTgt spid="740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atin typeface="Calibri"/>
                <a:cs typeface="Calibri"/>
              </a:rPr>
              <a:t>CT – History</a:t>
            </a:r>
          </a:p>
        </p:txBody>
      </p:sp>
      <p:sp>
        <p:nvSpPr>
          <p:cNvPr id="892931" name="Rectangle 3"/>
          <p:cNvSpPr>
            <a:spLocks noChangeArrowheads="1"/>
          </p:cNvSpPr>
          <p:nvPr/>
        </p:nvSpPr>
        <p:spPr bwMode="auto">
          <a:xfrm>
            <a:off x="684213" y="1123950"/>
            <a:ext cx="8459787" cy="122555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Johann Radon, 1917</a:t>
            </a:r>
          </a:p>
          <a:p>
            <a:pPr marL="342900" indent="-342900">
              <a:lnSpc>
                <a:spcPct val="120000"/>
              </a:lnSpc>
              <a:spcBef>
                <a:spcPct val="25000"/>
              </a:spcBef>
              <a:buClr>
                <a:srgbClr val="2A6AB3"/>
              </a:buClr>
              <a:buSzPct val="110000"/>
              <a:buFont typeface="Wingdings" pitchFamily="2" charset="2"/>
              <a:buNone/>
            </a:pPr>
            <a:r>
              <a:rPr lang="en-GB" b="0" baseline="0">
                <a:latin typeface="Calibri"/>
                <a:cs typeface="Calibri"/>
              </a:rPr>
              <a:t>	- mathematical foundation for tomographic image reconstruction	 </a:t>
            </a:r>
            <a:r>
              <a:rPr lang="en-GB" baseline="0">
                <a:latin typeface="Calibri"/>
                <a:cs typeface="Calibri"/>
              </a:rPr>
              <a:t> </a:t>
            </a:r>
          </a:p>
        </p:txBody>
      </p:sp>
      <p:sp>
        <p:nvSpPr>
          <p:cNvPr id="892932" name="Rectangle 4"/>
          <p:cNvSpPr>
            <a:spLocks noChangeArrowheads="1"/>
          </p:cNvSpPr>
          <p:nvPr/>
        </p:nvSpPr>
        <p:spPr bwMode="auto">
          <a:xfrm>
            <a:off x="684213" y="2490788"/>
            <a:ext cx="8459787" cy="122555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Allan Cormack, 1963</a:t>
            </a:r>
          </a:p>
          <a:p>
            <a:pPr marL="342900" indent="-342900">
              <a:lnSpc>
                <a:spcPct val="120000"/>
              </a:lnSpc>
              <a:spcBef>
                <a:spcPct val="25000"/>
              </a:spcBef>
              <a:buClr>
                <a:srgbClr val="2A6AB3"/>
              </a:buClr>
              <a:buSzPct val="110000"/>
              <a:buFont typeface="Wingdings" pitchFamily="2" charset="2"/>
              <a:buNone/>
            </a:pPr>
            <a:r>
              <a:rPr lang="en-GB" b="0" baseline="0">
                <a:latin typeface="Calibri"/>
                <a:cs typeface="Calibri"/>
              </a:rPr>
              <a:t>	- first experiments with axial tomography	 </a:t>
            </a:r>
            <a:r>
              <a:rPr lang="en-GB" baseline="0">
                <a:latin typeface="Calibri"/>
                <a:cs typeface="Calibri"/>
              </a:rPr>
              <a:t> </a:t>
            </a:r>
          </a:p>
        </p:txBody>
      </p:sp>
      <p:sp>
        <p:nvSpPr>
          <p:cNvPr id="892933" name="Rectangle 5"/>
          <p:cNvSpPr>
            <a:spLocks noChangeArrowheads="1"/>
          </p:cNvSpPr>
          <p:nvPr/>
        </p:nvSpPr>
        <p:spPr bwMode="auto">
          <a:xfrm>
            <a:off x="684213" y="3859213"/>
            <a:ext cx="8459787" cy="122555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Godfrey Hounsfield, 1972</a:t>
            </a:r>
          </a:p>
          <a:p>
            <a:pPr marL="342900" indent="-342900">
              <a:lnSpc>
                <a:spcPct val="120000"/>
              </a:lnSpc>
              <a:spcBef>
                <a:spcPct val="25000"/>
              </a:spcBef>
              <a:buClr>
                <a:srgbClr val="2A6AB3"/>
              </a:buClr>
              <a:buSzPct val="110000"/>
              <a:buFont typeface="Wingdings" pitchFamily="2" charset="2"/>
              <a:buNone/>
            </a:pPr>
            <a:r>
              <a:rPr lang="en-GB" b="0" baseline="0">
                <a:latin typeface="Calibri"/>
                <a:cs typeface="Calibri"/>
              </a:rPr>
              <a:t>	- first clinical prototype; manufactured at EMI Ltd., England 	 </a:t>
            </a:r>
            <a:r>
              <a:rPr lang="en-GB" baseline="0">
                <a:latin typeface="Calibri"/>
                <a:cs typeface="Calibri"/>
              </a:rPr>
              <a:t> </a:t>
            </a:r>
          </a:p>
        </p:txBody>
      </p:sp>
      <p:sp>
        <p:nvSpPr>
          <p:cNvPr id="892934" name="Rectangle 6"/>
          <p:cNvSpPr>
            <a:spLocks noChangeArrowheads="1"/>
          </p:cNvSpPr>
          <p:nvPr/>
        </p:nvSpPr>
        <p:spPr bwMode="auto">
          <a:xfrm>
            <a:off x="1042988" y="5445125"/>
            <a:ext cx="7129462" cy="122555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None/>
            </a:pPr>
            <a:r>
              <a:rPr lang="en-GB" b="0" baseline="0">
                <a:latin typeface="Calibri"/>
                <a:cs typeface="Calibri"/>
              </a:rPr>
              <a:t>(Cormack and Hounsfield shared Nobel prize in 1979)	 </a:t>
            </a:r>
            <a:r>
              <a:rPr lang="en-GB" baseline="0">
                <a:latin typeface="Calibri"/>
                <a:cs typeface="Calibri"/>
              </a:rPr>
              <a:t> </a:t>
            </a:r>
          </a:p>
        </p:txBody>
      </p:sp>
      <p:sp>
        <p:nvSpPr>
          <p:cNvPr id="2" name="Slide Number Placeholder 1">
            <a:extLst>
              <a:ext uri="{FF2B5EF4-FFF2-40B4-BE49-F238E27FC236}">
                <a16:creationId xmlns:a16="http://schemas.microsoft.com/office/drawing/2014/main" id="{2F1B0132-99A0-F34B-9B1E-36A87F65FACE}"/>
              </a:ext>
            </a:extLst>
          </p:cNvPr>
          <p:cNvSpPr>
            <a:spLocks noGrp="1"/>
          </p:cNvSpPr>
          <p:nvPr>
            <p:ph type="sldNum" sz="quarter" idx="4"/>
          </p:nvPr>
        </p:nvSpPr>
        <p:spPr/>
        <p:txBody>
          <a:bodyPr/>
          <a:lstStyle/>
          <a:p>
            <a:fld id="{79594931-7310-8546-9CE2-0B8C244628BE}" type="slidenum">
              <a:rPr lang="en-US" smtClean="0"/>
              <a:pPr/>
              <a:t>34</a:t>
            </a:fld>
            <a:endParaRPr lang="en-US"/>
          </a:p>
        </p:txBody>
      </p:sp>
    </p:spTree>
    <p:extLst>
      <p:ext uri="{BB962C8B-B14F-4D97-AF65-F5344CB8AC3E}">
        <p14:creationId xmlns:p14="http://schemas.microsoft.com/office/powerpoint/2010/main" val="34913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2931"/>
                                        </p:tgtEl>
                                        <p:attrNameLst>
                                          <p:attrName>style.visibility</p:attrName>
                                        </p:attrNameLst>
                                      </p:cBhvr>
                                      <p:to>
                                        <p:strVal val="visible"/>
                                      </p:to>
                                    </p:set>
                                    <p:animEffect transition="in" filter="fade">
                                      <p:cBhvr>
                                        <p:cTn id="7" dur="500"/>
                                        <p:tgtEl>
                                          <p:spTgt spid="8929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2932"/>
                                        </p:tgtEl>
                                        <p:attrNameLst>
                                          <p:attrName>style.visibility</p:attrName>
                                        </p:attrNameLst>
                                      </p:cBhvr>
                                      <p:to>
                                        <p:strVal val="visible"/>
                                      </p:to>
                                    </p:set>
                                    <p:animEffect transition="in" filter="fade">
                                      <p:cBhvr>
                                        <p:cTn id="12" dur="500"/>
                                        <p:tgtEl>
                                          <p:spTgt spid="8929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92933"/>
                                        </p:tgtEl>
                                        <p:attrNameLst>
                                          <p:attrName>style.visibility</p:attrName>
                                        </p:attrNameLst>
                                      </p:cBhvr>
                                      <p:to>
                                        <p:strVal val="visible"/>
                                      </p:to>
                                    </p:set>
                                    <p:animEffect transition="in" filter="fade">
                                      <p:cBhvr>
                                        <p:cTn id="17" dur="500"/>
                                        <p:tgtEl>
                                          <p:spTgt spid="8929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92934"/>
                                        </p:tgtEl>
                                        <p:attrNameLst>
                                          <p:attrName>style.visibility</p:attrName>
                                        </p:attrNameLst>
                                      </p:cBhvr>
                                      <p:to>
                                        <p:strVal val="visible"/>
                                      </p:to>
                                    </p:set>
                                    <p:animEffect transition="in" filter="fade">
                                      <p:cBhvr>
                                        <p:cTn id="22" dur="500"/>
                                        <p:tgtEl>
                                          <p:spTgt spid="892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p:bldP spid="892932" grpId="0"/>
      <p:bldP spid="892933" grpId="0"/>
      <p:bldP spid="8929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3"/>
          <a:srcRect/>
          <a:stretch>
            <a:fillRect/>
          </a:stretch>
        </p:blipFill>
        <p:spPr bwMode="auto">
          <a:xfrm>
            <a:off x="971550" y="1300832"/>
            <a:ext cx="2068513" cy="2563812"/>
          </a:xfrm>
          <a:prstGeom prst="rect">
            <a:avLst/>
          </a:prstGeom>
          <a:noFill/>
          <a:ln w="9525">
            <a:solidFill>
              <a:schemeClr val="bg2"/>
            </a:solidFill>
            <a:miter lim="800000"/>
            <a:headEnd/>
            <a:tailEnd/>
          </a:ln>
        </p:spPr>
      </p:pic>
      <p:pic>
        <p:nvPicPr>
          <p:cNvPr id="90115" name="Picture 3" descr="dia3b"/>
          <p:cNvPicPr>
            <a:picLocks noChangeAspect="1" noChangeArrowheads="1"/>
          </p:cNvPicPr>
          <p:nvPr/>
        </p:nvPicPr>
        <p:blipFill>
          <a:blip r:embed="rId4">
            <a:lum contrast="24000"/>
          </a:blip>
          <a:srcRect/>
          <a:stretch>
            <a:fillRect/>
          </a:stretch>
        </p:blipFill>
        <p:spPr bwMode="auto">
          <a:xfrm>
            <a:off x="1477963" y="3284538"/>
            <a:ext cx="3094037" cy="2643187"/>
          </a:xfrm>
          <a:prstGeom prst="rect">
            <a:avLst/>
          </a:prstGeom>
          <a:noFill/>
          <a:ln w="9525">
            <a:solidFill>
              <a:schemeClr val="bg2"/>
            </a:solidFill>
            <a:miter lim="800000"/>
            <a:headEnd/>
            <a:tailEnd/>
          </a:ln>
        </p:spPr>
      </p:pic>
      <p:pic>
        <p:nvPicPr>
          <p:cNvPr id="90116" name="Picture 4" descr="dia4b"/>
          <p:cNvPicPr>
            <a:picLocks noChangeAspect="1" noChangeArrowheads="1"/>
          </p:cNvPicPr>
          <p:nvPr/>
        </p:nvPicPr>
        <p:blipFill>
          <a:blip r:embed="rId5">
            <a:lum contrast="30000"/>
          </a:blip>
          <a:srcRect/>
          <a:stretch>
            <a:fillRect/>
          </a:stretch>
        </p:blipFill>
        <p:spPr bwMode="auto">
          <a:xfrm>
            <a:off x="4211638" y="4005263"/>
            <a:ext cx="4572000" cy="2244725"/>
          </a:xfrm>
          <a:prstGeom prst="rect">
            <a:avLst/>
          </a:prstGeom>
          <a:noFill/>
          <a:ln w="9525">
            <a:solidFill>
              <a:schemeClr val="bg2"/>
            </a:solidFill>
            <a:miter lim="800000"/>
            <a:headEnd/>
            <a:tailEnd/>
          </a:ln>
        </p:spPr>
      </p:pic>
      <p:sp>
        <p:nvSpPr>
          <p:cNvPr id="90117" name="Rectangle 5"/>
          <p:cNvSpPr>
            <a:spLocks noGrp="1" noChangeArrowheads="1"/>
          </p:cNvSpPr>
          <p:nvPr>
            <p:ph type="title"/>
          </p:nvPr>
        </p:nvSpPr>
        <p:spPr/>
        <p:txBody>
          <a:bodyPr/>
          <a:lstStyle/>
          <a:p>
            <a:pPr eaLnBrk="1" hangingPunct="1"/>
            <a:r>
              <a:rPr lang="en-US">
                <a:latin typeface="Calibri"/>
                <a:cs typeface="Calibri"/>
              </a:rPr>
              <a:t>CT – Allan Cormack</a:t>
            </a:r>
          </a:p>
        </p:txBody>
      </p:sp>
      <p:sp>
        <p:nvSpPr>
          <p:cNvPr id="2" name="Slide Number Placeholder 1">
            <a:extLst>
              <a:ext uri="{FF2B5EF4-FFF2-40B4-BE49-F238E27FC236}">
                <a16:creationId xmlns:a16="http://schemas.microsoft.com/office/drawing/2014/main" id="{814F3DAD-B036-A541-BD15-0963AA711CA6}"/>
              </a:ext>
            </a:extLst>
          </p:cNvPr>
          <p:cNvSpPr>
            <a:spLocks noGrp="1"/>
          </p:cNvSpPr>
          <p:nvPr>
            <p:ph type="sldNum" sz="quarter" idx="4"/>
          </p:nvPr>
        </p:nvSpPr>
        <p:spPr/>
        <p:txBody>
          <a:bodyPr/>
          <a:lstStyle/>
          <a:p>
            <a:fld id="{79594931-7310-8546-9CE2-0B8C244628BE}" type="slidenum">
              <a:rPr lang="en-US" smtClean="0"/>
              <a:pPr/>
              <a:t>35</a:t>
            </a:fld>
            <a:endParaRPr lang="en-US"/>
          </a:p>
        </p:txBody>
      </p:sp>
    </p:spTree>
    <p:extLst>
      <p:ext uri="{BB962C8B-B14F-4D97-AF65-F5344CB8AC3E}">
        <p14:creationId xmlns:p14="http://schemas.microsoft.com/office/powerpoint/2010/main" val="260497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773113" y="2590800"/>
            <a:ext cx="7597775" cy="3429000"/>
          </a:xfrm>
          <a:prstGeom prst="rect">
            <a:avLst/>
          </a:prstGeom>
          <a:solidFill>
            <a:schemeClr val="bg1"/>
          </a:solidFill>
          <a:ln w="38100">
            <a:noFill/>
            <a:miter lim="800000"/>
            <a:headEnd/>
            <a:tailEnd/>
          </a:ln>
        </p:spPr>
        <p:txBody>
          <a:bodyPr wrap="none" anchor="ctr"/>
          <a:lstStyle/>
          <a:p>
            <a:endParaRPr lang="en-US">
              <a:latin typeface="Calibri"/>
              <a:cs typeface="Calibri"/>
            </a:endParaRPr>
          </a:p>
        </p:txBody>
      </p:sp>
      <p:sp>
        <p:nvSpPr>
          <p:cNvPr id="91139" name="Text Box 3"/>
          <p:cNvSpPr txBox="1">
            <a:spLocks noChangeArrowheads="1"/>
          </p:cNvSpPr>
          <p:nvPr/>
        </p:nvSpPr>
        <p:spPr bwMode="auto">
          <a:xfrm>
            <a:off x="4458236" y="3552825"/>
            <a:ext cx="184666" cy="461665"/>
          </a:xfrm>
          <a:prstGeom prst="rect">
            <a:avLst/>
          </a:prstGeom>
          <a:noFill/>
          <a:ln w="9525">
            <a:noFill/>
            <a:miter lim="800000"/>
            <a:headEnd/>
            <a:tailEnd/>
          </a:ln>
        </p:spPr>
        <p:txBody>
          <a:bodyPr wrap="none">
            <a:spAutoFit/>
          </a:bodyPr>
          <a:lstStyle/>
          <a:p>
            <a:pPr algn="ctr" eaLnBrk="0" hangingPunct="0"/>
            <a:endParaRPr lang="en-US" sz="2400" b="0" i="1" baseline="0">
              <a:solidFill>
                <a:schemeClr val="tx1"/>
              </a:solidFill>
              <a:latin typeface="Calibri"/>
              <a:cs typeface="Calibri"/>
            </a:endParaRPr>
          </a:p>
        </p:txBody>
      </p:sp>
      <p:pic>
        <p:nvPicPr>
          <p:cNvPr id="91140" name="Picture 4"/>
          <p:cNvPicPr>
            <a:picLocks noChangeAspect="1" noChangeArrowheads="1"/>
          </p:cNvPicPr>
          <p:nvPr/>
        </p:nvPicPr>
        <p:blipFill>
          <a:blip r:embed="rId3"/>
          <a:srcRect/>
          <a:stretch>
            <a:fillRect/>
          </a:stretch>
        </p:blipFill>
        <p:spPr bwMode="auto">
          <a:xfrm>
            <a:off x="684213" y="1234280"/>
            <a:ext cx="2247900" cy="3224213"/>
          </a:xfrm>
          <a:prstGeom prst="rect">
            <a:avLst/>
          </a:prstGeom>
          <a:noFill/>
          <a:ln w="9525">
            <a:solidFill>
              <a:schemeClr val="bg2"/>
            </a:solidFill>
            <a:miter lim="800000"/>
            <a:headEnd/>
            <a:tailEnd/>
          </a:ln>
        </p:spPr>
      </p:pic>
      <p:pic>
        <p:nvPicPr>
          <p:cNvPr id="91141" name="Picture 5" descr="dia1b"/>
          <p:cNvPicPr>
            <a:picLocks noChangeAspect="1" noChangeArrowheads="1"/>
          </p:cNvPicPr>
          <p:nvPr/>
        </p:nvPicPr>
        <p:blipFill>
          <a:blip r:embed="rId4">
            <a:lum contrast="42000"/>
            <a:grayscl/>
          </a:blip>
          <a:srcRect/>
          <a:stretch>
            <a:fillRect/>
          </a:stretch>
        </p:blipFill>
        <p:spPr bwMode="auto">
          <a:xfrm>
            <a:off x="2484438" y="2852738"/>
            <a:ext cx="3390900" cy="2787650"/>
          </a:xfrm>
          <a:prstGeom prst="rect">
            <a:avLst/>
          </a:prstGeom>
          <a:solidFill>
            <a:schemeClr val="bg1"/>
          </a:solidFill>
          <a:ln w="9525">
            <a:solidFill>
              <a:schemeClr val="bg2"/>
            </a:solidFill>
            <a:miter lim="800000"/>
            <a:headEnd/>
            <a:tailEnd/>
          </a:ln>
        </p:spPr>
      </p:pic>
      <p:sp>
        <p:nvSpPr>
          <p:cNvPr id="91142" name="Rectangle 6"/>
          <p:cNvSpPr>
            <a:spLocks noGrp="1" noChangeArrowheads="1"/>
          </p:cNvSpPr>
          <p:nvPr>
            <p:ph type="title"/>
          </p:nvPr>
        </p:nvSpPr>
        <p:spPr/>
        <p:txBody>
          <a:bodyPr/>
          <a:lstStyle/>
          <a:p>
            <a:pPr eaLnBrk="1" hangingPunct="1"/>
            <a:r>
              <a:rPr lang="en-US">
                <a:latin typeface="Calibri"/>
                <a:cs typeface="Calibri"/>
              </a:rPr>
              <a:t>CT – Godfrey Hounsfield</a:t>
            </a:r>
          </a:p>
        </p:txBody>
      </p:sp>
      <p:pic>
        <p:nvPicPr>
          <p:cNvPr id="91143" name="Picture 7" descr="dia2b"/>
          <p:cNvPicPr>
            <a:picLocks noChangeAspect="1" noChangeArrowheads="1"/>
          </p:cNvPicPr>
          <p:nvPr/>
        </p:nvPicPr>
        <p:blipFill>
          <a:blip r:embed="rId5"/>
          <a:srcRect/>
          <a:stretch>
            <a:fillRect/>
          </a:stretch>
        </p:blipFill>
        <p:spPr bwMode="auto">
          <a:xfrm>
            <a:off x="4932363" y="3644900"/>
            <a:ext cx="3321050" cy="2824163"/>
          </a:xfrm>
          <a:prstGeom prst="rect">
            <a:avLst/>
          </a:prstGeom>
          <a:noFill/>
          <a:ln w="9525">
            <a:solidFill>
              <a:schemeClr val="bg2"/>
            </a:solidFill>
            <a:miter lim="800000"/>
            <a:headEnd/>
            <a:tailEnd/>
          </a:ln>
        </p:spPr>
      </p:pic>
      <p:sp>
        <p:nvSpPr>
          <p:cNvPr id="2" name="Slide Number Placeholder 1">
            <a:extLst>
              <a:ext uri="{FF2B5EF4-FFF2-40B4-BE49-F238E27FC236}">
                <a16:creationId xmlns:a16="http://schemas.microsoft.com/office/drawing/2014/main" id="{D14EFA73-271D-F54F-9D73-8ED9C906AFAC}"/>
              </a:ext>
            </a:extLst>
          </p:cNvPr>
          <p:cNvSpPr>
            <a:spLocks noGrp="1"/>
          </p:cNvSpPr>
          <p:nvPr>
            <p:ph type="sldNum" sz="quarter" idx="4"/>
          </p:nvPr>
        </p:nvSpPr>
        <p:spPr/>
        <p:txBody>
          <a:bodyPr/>
          <a:lstStyle/>
          <a:p>
            <a:fld id="{79594931-7310-8546-9CE2-0B8C244628BE}" type="slidenum">
              <a:rPr lang="en-US" smtClean="0"/>
              <a:pPr/>
              <a:t>36</a:t>
            </a:fld>
            <a:endParaRPr lang="en-US"/>
          </a:p>
        </p:txBody>
      </p:sp>
    </p:spTree>
    <p:extLst>
      <p:ext uri="{BB962C8B-B14F-4D97-AF65-F5344CB8AC3E}">
        <p14:creationId xmlns:p14="http://schemas.microsoft.com/office/powerpoint/2010/main" val="7000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atin typeface="Calibri"/>
                <a:cs typeface="Calibri"/>
              </a:rPr>
              <a:t>CT – Principle</a:t>
            </a:r>
          </a:p>
        </p:txBody>
      </p:sp>
      <p:pic>
        <p:nvPicPr>
          <p:cNvPr id="92163" name="Picture 3"/>
          <p:cNvPicPr>
            <a:picLocks noChangeAspect="1" noChangeArrowheads="1"/>
          </p:cNvPicPr>
          <p:nvPr/>
        </p:nvPicPr>
        <p:blipFill>
          <a:blip r:embed="rId3"/>
          <a:srcRect/>
          <a:stretch>
            <a:fillRect/>
          </a:stretch>
        </p:blipFill>
        <p:spPr bwMode="auto">
          <a:xfrm>
            <a:off x="844550" y="1576388"/>
            <a:ext cx="7453313" cy="4013200"/>
          </a:xfrm>
          <a:prstGeom prst="rect">
            <a:avLst/>
          </a:prstGeom>
          <a:noFill/>
          <a:ln w="9525">
            <a:noFill/>
            <a:miter lim="800000"/>
            <a:headEnd/>
            <a:tailEnd/>
          </a:ln>
        </p:spPr>
      </p:pic>
      <p:sp>
        <p:nvSpPr>
          <p:cNvPr id="92164" name="Rectangle 4"/>
          <p:cNvSpPr>
            <a:spLocks noChangeArrowheads="1"/>
          </p:cNvSpPr>
          <p:nvPr/>
        </p:nvSpPr>
        <p:spPr bwMode="auto">
          <a:xfrm>
            <a:off x="7524750" y="5157788"/>
            <a:ext cx="935038" cy="431800"/>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92165" name="Text Box 5"/>
          <p:cNvSpPr txBox="1">
            <a:spLocks noChangeArrowheads="1"/>
          </p:cNvSpPr>
          <p:nvPr/>
        </p:nvSpPr>
        <p:spPr bwMode="auto">
          <a:xfrm>
            <a:off x="3390900" y="6292850"/>
            <a:ext cx="5718175" cy="304800"/>
          </a:xfrm>
          <a:prstGeom prst="rect">
            <a:avLst/>
          </a:prstGeom>
          <a:noFill/>
          <a:ln w="9525">
            <a:noFill/>
            <a:miter lim="800000"/>
            <a:headEnd/>
            <a:tailEnd/>
          </a:ln>
        </p:spPr>
        <p:txBody>
          <a:bodyPr wrap="none">
            <a:spAutoFit/>
          </a:bodyPr>
          <a:lstStyle/>
          <a:p>
            <a:r>
              <a:rPr lang="en-US" sz="1400" b="0" baseline="0">
                <a:latin typeface="Calibri"/>
                <a:cs typeface="Calibri"/>
              </a:rPr>
              <a:t>Adapted from Kalender WA, Computed Tomography, ISBN 3-89578-216-5</a:t>
            </a:r>
          </a:p>
        </p:txBody>
      </p:sp>
      <p:sp>
        <p:nvSpPr>
          <p:cNvPr id="2" name="Slide Number Placeholder 1">
            <a:extLst>
              <a:ext uri="{FF2B5EF4-FFF2-40B4-BE49-F238E27FC236}">
                <a16:creationId xmlns:a16="http://schemas.microsoft.com/office/drawing/2014/main" id="{3E6C9146-D229-0544-8422-17175385904D}"/>
              </a:ext>
            </a:extLst>
          </p:cNvPr>
          <p:cNvSpPr>
            <a:spLocks noGrp="1"/>
          </p:cNvSpPr>
          <p:nvPr>
            <p:ph type="sldNum" sz="quarter" idx="4"/>
          </p:nvPr>
        </p:nvSpPr>
        <p:spPr/>
        <p:txBody>
          <a:bodyPr/>
          <a:lstStyle/>
          <a:p>
            <a:fld id="{79594931-7310-8546-9CE2-0B8C244628BE}" type="slidenum">
              <a:rPr lang="en-US" smtClean="0"/>
              <a:pPr/>
              <a:t>37</a:t>
            </a:fld>
            <a:endParaRPr lang="en-US"/>
          </a:p>
        </p:txBody>
      </p:sp>
    </p:spTree>
    <p:extLst>
      <p:ext uri="{BB962C8B-B14F-4D97-AF65-F5344CB8AC3E}">
        <p14:creationId xmlns:p14="http://schemas.microsoft.com/office/powerpoint/2010/main" val="77189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atin typeface="Calibri"/>
                <a:cs typeface="Calibri"/>
              </a:rPr>
              <a:t>CT – Image reconstruction</a:t>
            </a:r>
          </a:p>
        </p:txBody>
      </p:sp>
      <p:pic>
        <p:nvPicPr>
          <p:cNvPr id="93187" name="Picture 3" descr="figure_3_9"/>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19475" y="1485900"/>
            <a:ext cx="3455988" cy="2027238"/>
          </a:xfrm>
          <a:prstGeom prst="rect">
            <a:avLst/>
          </a:prstGeom>
          <a:noFill/>
          <a:ln w="9525">
            <a:noFill/>
            <a:miter lim="800000"/>
            <a:headEnd/>
            <a:tailEnd/>
          </a:ln>
        </p:spPr>
      </p:pic>
      <p:pic>
        <p:nvPicPr>
          <p:cNvPr id="901124" name="Picture 4" descr="figure_3_10"/>
          <p:cNvPicPr>
            <a:picLocks noChangeAspect="1" noChangeArrowheads="1"/>
          </p:cNvPicPr>
          <p:nvPr/>
        </p:nvPicPr>
        <p:blipFill>
          <a:blip r:embed="rId4">
            <a:clrChange>
              <a:clrFrom>
                <a:srgbClr val="FFFFFF"/>
              </a:clrFrom>
              <a:clrTo>
                <a:srgbClr val="FFFFFF">
                  <a:alpha val="0"/>
                </a:srgbClr>
              </a:clrTo>
            </a:clrChange>
          </a:blip>
          <a:srcRect b="18488"/>
          <a:stretch>
            <a:fillRect/>
          </a:stretch>
        </p:blipFill>
        <p:spPr bwMode="auto">
          <a:xfrm>
            <a:off x="971550" y="4148138"/>
            <a:ext cx="7200900" cy="1908175"/>
          </a:xfrm>
          <a:prstGeom prst="rect">
            <a:avLst/>
          </a:prstGeom>
          <a:noFill/>
          <a:ln w="9525">
            <a:noFill/>
            <a:miter lim="800000"/>
            <a:headEnd/>
            <a:tailEnd/>
          </a:ln>
        </p:spPr>
      </p:pic>
      <p:sp>
        <p:nvSpPr>
          <p:cNvPr id="93189" name="Rectangle 5"/>
          <p:cNvSpPr>
            <a:spLocks noChangeArrowheads="1"/>
          </p:cNvSpPr>
          <p:nvPr/>
        </p:nvSpPr>
        <p:spPr bwMode="auto">
          <a:xfrm>
            <a:off x="684213" y="981075"/>
            <a:ext cx="8459787"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Direct inversion </a:t>
            </a:r>
            <a:r>
              <a:rPr lang="en-GB" b="0" baseline="0" dirty="0">
                <a:latin typeface="Calibri"/>
                <a:cs typeface="Calibri"/>
              </a:rPr>
              <a:t>(solving N unknowns from at least N equations)	 </a:t>
            </a:r>
            <a:r>
              <a:rPr lang="en-GB" baseline="0" dirty="0">
                <a:latin typeface="Calibri"/>
                <a:cs typeface="Calibri"/>
              </a:rPr>
              <a:t> </a:t>
            </a:r>
          </a:p>
        </p:txBody>
      </p:sp>
      <p:sp>
        <p:nvSpPr>
          <p:cNvPr id="901126" name="Rectangle 6"/>
          <p:cNvSpPr>
            <a:spLocks noChangeArrowheads="1"/>
          </p:cNvSpPr>
          <p:nvPr/>
        </p:nvSpPr>
        <p:spPr bwMode="auto">
          <a:xfrm>
            <a:off x="684213" y="3429000"/>
            <a:ext cx="8459787"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Iterative reconstruction</a:t>
            </a:r>
            <a:endParaRPr lang="en-GB" baseline="0" dirty="0">
              <a:latin typeface="Calibri"/>
              <a:cs typeface="Calibri"/>
            </a:endParaRPr>
          </a:p>
        </p:txBody>
      </p:sp>
      <p:sp>
        <p:nvSpPr>
          <p:cNvPr id="901127" name="Rectangle 7"/>
          <p:cNvSpPr>
            <a:spLocks noChangeArrowheads="1"/>
          </p:cNvSpPr>
          <p:nvPr/>
        </p:nvSpPr>
        <p:spPr bwMode="auto">
          <a:xfrm>
            <a:off x="466725" y="6230938"/>
            <a:ext cx="8208963" cy="366712"/>
          </a:xfrm>
          <a:prstGeom prst="rect">
            <a:avLst/>
          </a:prstGeom>
          <a:noFill/>
          <a:ln w="9525">
            <a:noFill/>
            <a:miter lim="800000"/>
            <a:headEnd/>
            <a:tailEnd/>
          </a:ln>
        </p:spPr>
        <p:txBody>
          <a:bodyPr>
            <a:spAutoFit/>
          </a:bodyPr>
          <a:lstStyle/>
          <a:p>
            <a:pPr marL="342900" indent="-342900" algn="ctr"/>
            <a:r>
              <a:rPr lang="en-US" sz="1800" b="0" baseline="0">
                <a:latin typeface="Calibri"/>
                <a:cs typeface="Calibri"/>
              </a:rPr>
              <a:t>(image estimation, pseudo-projection, minimization of residuum)</a:t>
            </a:r>
          </a:p>
        </p:txBody>
      </p:sp>
      <p:sp>
        <p:nvSpPr>
          <p:cNvPr id="901128" name="Oval 8"/>
          <p:cNvSpPr>
            <a:spLocks noChangeArrowheads="1"/>
          </p:cNvSpPr>
          <p:nvPr/>
        </p:nvSpPr>
        <p:spPr bwMode="auto">
          <a:xfrm>
            <a:off x="1547813" y="4076700"/>
            <a:ext cx="420687" cy="404813"/>
          </a:xfrm>
          <a:prstGeom prst="ellipse">
            <a:avLst/>
          </a:prstGeom>
          <a:solidFill>
            <a:srgbClr val="DDDDDD"/>
          </a:solidFill>
          <a:ln w="9525">
            <a:noFill/>
            <a:round/>
            <a:headEnd/>
            <a:tailEnd/>
          </a:ln>
          <a:effectLst>
            <a:outerShdw dist="28398" dir="3806097" algn="ctr" rotWithShape="0">
              <a:schemeClr val="bg1"/>
            </a:outerShdw>
          </a:effectLst>
        </p:spPr>
        <p:txBody>
          <a:bodyPr wrap="none" lIns="0" tIns="0" rIns="0" bIns="0" anchor="ctr" anchorCtr="1"/>
          <a:lstStyle/>
          <a:p>
            <a:pPr algn="ctr">
              <a:spcBef>
                <a:spcPct val="50000"/>
              </a:spcBef>
              <a:defRPr/>
            </a:pPr>
            <a:r>
              <a:rPr lang="en-US" baseline="0">
                <a:latin typeface="Calibri"/>
                <a:cs typeface="Calibri"/>
              </a:rPr>
              <a:t>1.</a:t>
            </a:r>
          </a:p>
        </p:txBody>
      </p:sp>
      <p:sp>
        <p:nvSpPr>
          <p:cNvPr id="901129" name="Oval 9"/>
          <p:cNvSpPr>
            <a:spLocks noChangeArrowheads="1"/>
          </p:cNvSpPr>
          <p:nvPr/>
        </p:nvSpPr>
        <p:spPr bwMode="auto">
          <a:xfrm>
            <a:off x="3348038" y="4079875"/>
            <a:ext cx="420687" cy="404813"/>
          </a:xfrm>
          <a:prstGeom prst="ellipse">
            <a:avLst/>
          </a:prstGeom>
          <a:solidFill>
            <a:srgbClr val="DDDDDD"/>
          </a:solidFill>
          <a:ln w="9525">
            <a:noFill/>
            <a:round/>
            <a:headEnd/>
            <a:tailEnd/>
          </a:ln>
          <a:effectLst>
            <a:outerShdw dist="28398" dir="3806097" algn="ctr" rotWithShape="0">
              <a:schemeClr val="bg1"/>
            </a:outerShdw>
          </a:effectLst>
        </p:spPr>
        <p:txBody>
          <a:bodyPr wrap="none" lIns="0" tIns="0" rIns="0" bIns="0" anchor="ctr" anchorCtr="1"/>
          <a:lstStyle/>
          <a:p>
            <a:pPr algn="ctr">
              <a:spcBef>
                <a:spcPct val="50000"/>
              </a:spcBef>
              <a:defRPr/>
            </a:pPr>
            <a:r>
              <a:rPr lang="en-US" baseline="0">
                <a:latin typeface="Calibri"/>
                <a:cs typeface="Calibri"/>
              </a:rPr>
              <a:t>2.</a:t>
            </a:r>
          </a:p>
        </p:txBody>
      </p:sp>
      <p:sp>
        <p:nvSpPr>
          <p:cNvPr id="901130" name="Oval 10"/>
          <p:cNvSpPr>
            <a:spLocks noChangeArrowheads="1"/>
          </p:cNvSpPr>
          <p:nvPr/>
        </p:nvSpPr>
        <p:spPr bwMode="auto">
          <a:xfrm>
            <a:off x="5219700" y="4079875"/>
            <a:ext cx="420688" cy="404813"/>
          </a:xfrm>
          <a:prstGeom prst="ellipse">
            <a:avLst/>
          </a:prstGeom>
          <a:solidFill>
            <a:srgbClr val="DDDDDD"/>
          </a:solidFill>
          <a:ln w="9525">
            <a:noFill/>
            <a:round/>
            <a:headEnd/>
            <a:tailEnd/>
          </a:ln>
          <a:effectLst>
            <a:outerShdw dist="28398" dir="3806097" algn="ctr" rotWithShape="0">
              <a:schemeClr val="bg1"/>
            </a:outerShdw>
          </a:effectLst>
        </p:spPr>
        <p:txBody>
          <a:bodyPr wrap="none" lIns="0" tIns="0" rIns="0" bIns="0" anchor="ctr" anchorCtr="1"/>
          <a:lstStyle/>
          <a:p>
            <a:pPr algn="ctr">
              <a:spcBef>
                <a:spcPct val="50000"/>
              </a:spcBef>
              <a:defRPr/>
            </a:pPr>
            <a:r>
              <a:rPr lang="en-US" baseline="0">
                <a:latin typeface="Calibri"/>
                <a:cs typeface="Calibri"/>
              </a:rPr>
              <a:t>3.</a:t>
            </a:r>
          </a:p>
        </p:txBody>
      </p:sp>
      <p:sp>
        <p:nvSpPr>
          <p:cNvPr id="901131" name="Oval 11"/>
          <p:cNvSpPr>
            <a:spLocks noChangeArrowheads="1"/>
          </p:cNvSpPr>
          <p:nvPr/>
        </p:nvSpPr>
        <p:spPr bwMode="auto">
          <a:xfrm>
            <a:off x="6599238" y="4076700"/>
            <a:ext cx="420687" cy="404813"/>
          </a:xfrm>
          <a:prstGeom prst="ellipse">
            <a:avLst/>
          </a:prstGeom>
          <a:solidFill>
            <a:srgbClr val="DDDDDD"/>
          </a:solidFill>
          <a:ln w="9525">
            <a:noFill/>
            <a:round/>
            <a:headEnd/>
            <a:tailEnd/>
          </a:ln>
          <a:effectLst>
            <a:outerShdw dist="28398" dir="3806097" algn="ctr" rotWithShape="0">
              <a:schemeClr val="bg1"/>
            </a:outerShdw>
          </a:effectLst>
        </p:spPr>
        <p:txBody>
          <a:bodyPr wrap="none" lIns="0" tIns="0" rIns="0" bIns="0" anchor="ctr" anchorCtr="1"/>
          <a:lstStyle/>
          <a:p>
            <a:pPr algn="ctr">
              <a:spcBef>
                <a:spcPct val="50000"/>
              </a:spcBef>
              <a:defRPr/>
            </a:pPr>
            <a:r>
              <a:rPr lang="en-US" baseline="0">
                <a:latin typeface="Calibri"/>
                <a:cs typeface="Calibri"/>
              </a:rPr>
              <a:t>4.</a:t>
            </a:r>
          </a:p>
        </p:txBody>
      </p:sp>
      <p:sp>
        <p:nvSpPr>
          <p:cNvPr id="12" name="Rectangle 11"/>
          <p:cNvSpPr/>
          <p:nvPr/>
        </p:nvSpPr>
        <p:spPr bwMode="auto">
          <a:xfrm>
            <a:off x="1428728" y="4643446"/>
            <a:ext cx="285752" cy="2857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3" name="Rectangle 12"/>
          <p:cNvSpPr/>
          <p:nvPr/>
        </p:nvSpPr>
        <p:spPr bwMode="auto">
          <a:xfrm>
            <a:off x="1428728" y="5000636"/>
            <a:ext cx="285752" cy="2857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4" name="Rectangle 13"/>
          <p:cNvSpPr/>
          <p:nvPr/>
        </p:nvSpPr>
        <p:spPr bwMode="auto">
          <a:xfrm>
            <a:off x="1857356" y="5000636"/>
            <a:ext cx="285752" cy="2857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5" name="Rectangle 14"/>
          <p:cNvSpPr/>
          <p:nvPr/>
        </p:nvSpPr>
        <p:spPr bwMode="auto">
          <a:xfrm>
            <a:off x="1857356" y="4643446"/>
            <a:ext cx="285752" cy="2857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2" name="Slide Number Placeholder 1">
            <a:extLst>
              <a:ext uri="{FF2B5EF4-FFF2-40B4-BE49-F238E27FC236}">
                <a16:creationId xmlns:a16="http://schemas.microsoft.com/office/drawing/2014/main" id="{2E9817E3-5843-4848-8301-3894660927BC}"/>
              </a:ext>
            </a:extLst>
          </p:cNvPr>
          <p:cNvSpPr>
            <a:spLocks noGrp="1"/>
          </p:cNvSpPr>
          <p:nvPr>
            <p:ph type="sldNum" sz="quarter" idx="4"/>
          </p:nvPr>
        </p:nvSpPr>
        <p:spPr/>
        <p:txBody>
          <a:bodyPr/>
          <a:lstStyle/>
          <a:p>
            <a:fld id="{79594931-7310-8546-9CE2-0B8C244628BE}" type="slidenum">
              <a:rPr lang="en-US" smtClean="0"/>
              <a:pPr/>
              <a:t>38</a:t>
            </a:fld>
            <a:endParaRPr lang="en-US"/>
          </a:p>
        </p:txBody>
      </p:sp>
    </p:spTree>
    <p:extLst>
      <p:ext uri="{BB962C8B-B14F-4D97-AF65-F5344CB8AC3E}">
        <p14:creationId xmlns:p14="http://schemas.microsoft.com/office/powerpoint/2010/main" val="14788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1126"/>
                                        </p:tgtEl>
                                        <p:attrNameLst>
                                          <p:attrName>style.visibility</p:attrName>
                                        </p:attrNameLst>
                                      </p:cBhvr>
                                      <p:to>
                                        <p:strVal val="visible"/>
                                      </p:to>
                                    </p:set>
                                    <p:animEffect transition="in" filter="fade">
                                      <p:cBhvr>
                                        <p:cTn id="7" dur="500"/>
                                        <p:tgtEl>
                                          <p:spTgt spid="9011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01128"/>
                                        </p:tgtEl>
                                        <p:attrNameLst>
                                          <p:attrName>style.visibility</p:attrName>
                                        </p:attrNameLst>
                                      </p:cBhvr>
                                      <p:to>
                                        <p:strVal val="visible"/>
                                      </p:to>
                                    </p:set>
                                    <p:animEffect transition="in" filter="fade">
                                      <p:cBhvr>
                                        <p:cTn id="11" dur="500"/>
                                        <p:tgtEl>
                                          <p:spTgt spid="901128"/>
                                        </p:tgtEl>
                                      </p:cBhvr>
                                    </p:animEffect>
                                  </p:childTnLst>
                                </p:cTn>
                              </p:par>
                              <p:par>
                                <p:cTn id="12" presetID="10" presetClass="entr" presetSubtype="0" fill="hold" nodeType="withEffect">
                                  <p:stCondLst>
                                    <p:cond delay="0"/>
                                  </p:stCondLst>
                                  <p:childTnLst>
                                    <p:set>
                                      <p:cBhvr>
                                        <p:cTn id="13" dur="1" fill="hold">
                                          <p:stCondLst>
                                            <p:cond delay="0"/>
                                          </p:stCondLst>
                                        </p:cTn>
                                        <p:tgtEl>
                                          <p:spTgt spid="901124"/>
                                        </p:tgtEl>
                                        <p:attrNameLst>
                                          <p:attrName>style.visibility</p:attrName>
                                        </p:attrNameLst>
                                      </p:cBhvr>
                                      <p:to>
                                        <p:strVal val="visible"/>
                                      </p:to>
                                    </p:set>
                                    <p:animEffect transition="in" filter="fade">
                                      <p:cBhvr>
                                        <p:cTn id="14" dur="500"/>
                                        <p:tgtEl>
                                          <p:spTgt spid="9011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1129"/>
                                        </p:tgtEl>
                                        <p:attrNameLst>
                                          <p:attrName>style.visibility</p:attrName>
                                        </p:attrNameLst>
                                      </p:cBhvr>
                                      <p:to>
                                        <p:strVal val="visible"/>
                                      </p:to>
                                    </p:set>
                                    <p:animEffect transition="in" filter="fade">
                                      <p:cBhvr>
                                        <p:cTn id="17" dur="500"/>
                                        <p:tgtEl>
                                          <p:spTgt spid="9011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01130"/>
                                        </p:tgtEl>
                                        <p:attrNameLst>
                                          <p:attrName>style.visibility</p:attrName>
                                        </p:attrNameLst>
                                      </p:cBhvr>
                                      <p:to>
                                        <p:strVal val="visible"/>
                                      </p:to>
                                    </p:set>
                                    <p:animEffect transition="in" filter="fade">
                                      <p:cBhvr>
                                        <p:cTn id="20" dur="500"/>
                                        <p:tgtEl>
                                          <p:spTgt spid="9011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01131"/>
                                        </p:tgtEl>
                                        <p:attrNameLst>
                                          <p:attrName>style.visibility</p:attrName>
                                        </p:attrNameLst>
                                      </p:cBhvr>
                                      <p:to>
                                        <p:strVal val="visible"/>
                                      </p:to>
                                    </p:set>
                                    <p:animEffect transition="in" filter="fade">
                                      <p:cBhvr>
                                        <p:cTn id="23" dur="500"/>
                                        <p:tgtEl>
                                          <p:spTgt spid="9011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01127"/>
                                        </p:tgtEl>
                                        <p:attrNameLst>
                                          <p:attrName>style.visibility</p:attrName>
                                        </p:attrNameLst>
                                      </p:cBhvr>
                                      <p:to>
                                        <p:strVal val="visible"/>
                                      </p:to>
                                    </p:set>
                                    <p:animEffect transition="in" filter="fade">
                                      <p:cBhvr>
                                        <p:cTn id="26" dur="500"/>
                                        <p:tgtEl>
                                          <p:spTgt spid="901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26" grpId="0"/>
      <p:bldP spid="901127" grpId="0"/>
      <p:bldP spid="901128" grpId="0" animBg="1"/>
      <p:bldP spid="901129" grpId="0" animBg="1"/>
      <p:bldP spid="901130" grpId="0" animBg="1"/>
      <p:bldP spid="9011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t>CT – Image reconstruction</a:t>
            </a:r>
          </a:p>
        </p:txBody>
      </p:sp>
      <p:sp>
        <p:nvSpPr>
          <p:cNvPr id="94211" name="Rectangle 3"/>
          <p:cNvSpPr>
            <a:spLocks noChangeArrowheads="1"/>
          </p:cNvSpPr>
          <p:nvPr/>
        </p:nvSpPr>
        <p:spPr bwMode="auto">
          <a:xfrm>
            <a:off x="7885113" y="4797425"/>
            <a:ext cx="935037" cy="431800"/>
          </a:xfrm>
          <a:prstGeom prst="rect">
            <a:avLst/>
          </a:prstGeom>
          <a:solidFill>
            <a:schemeClr val="bg1"/>
          </a:solidFill>
          <a:ln w="9525">
            <a:noFill/>
            <a:miter lim="800000"/>
            <a:headEnd/>
            <a:tailEnd/>
          </a:ln>
        </p:spPr>
        <p:txBody>
          <a:bodyPr wrap="none" anchor="ctr"/>
          <a:lstStyle/>
          <a:p>
            <a:endParaRPr lang="en-US"/>
          </a:p>
        </p:txBody>
      </p:sp>
      <p:sp>
        <p:nvSpPr>
          <p:cNvPr id="94212" name="Rectangle 4"/>
          <p:cNvSpPr>
            <a:spLocks noChangeArrowheads="1"/>
          </p:cNvSpPr>
          <p:nvPr/>
        </p:nvSpPr>
        <p:spPr bwMode="auto">
          <a:xfrm>
            <a:off x="684213" y="981075"/>
            <a:ext cx="8459787"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charset="0"/>
                <a:ea typeface="Calibri" charset="0"/>
                <a:cs typeface="Calibri" charset="0"/>
              </a:rPr>
              <a:t>Backprojection</a:t>
            </a:r>
            <a:r>
              <a:rPr lang="en-GB" b="0" baseline="0">
                <a:latin typeface="Calibri" charset="0"/>
                <a:ea typeface="Calibri" charset="0"/>
                <a:cs typeface="Calibri" charset="0"/>
              </a:rPr>
              <a:t>	 </a:t>
            </a:r>
            <a:r>
              <a:rPr lang="en-GB" baseline="0">
                <a:latin typeface="Calibri" charset="0"/>
                <a:ea typeface="Calibri" charset="0"/>
                <a:cs typeface="Calibri" charset="0"/>
              </a:rPr>
              <a:t> </a:t>
            </a:r>
          </a:p>
        </p:txBody>
      </p:sp>
      <p:pic>
        <p:nvPicPr>
          <p:cNvPr id="94213" name="Picture 5"/>
          <p:cNvPicPr>
            <a:picLocks noChangeAspect="1" noChangeArrowheads="1"/>
          </p:cNvPicPr>
          <p:nvPr/>
        </p:nvPicPr>
        <p:blipFill>
          <a:blip r:embed="rId3"/>
          <a:srcRect/>
          <a:stretch>
            <a:fillRect/>
          </a:stretch>
        </p:blipFill>
        <p:spPr bwMode="auto">
          <a:xfrm>
            <a:off x="827088" y="1844675"/>
            <a:ext cx="7488237" cy="4051300"/>
          </a:xfrm>
          <a:prstGeom prst="rect">
            <a:avLst/>
          </a:prstGeom>
          <a:noFill/>
          <a:ln w="9525">
            <a:noFill/>
            <a:miter lim="800000"/>
            <a:headEnd/>
            <a:tailEnd/>
          </a:ln>
        </p:spPr>
      </p:pic>
      <p:sp>
        <p:nvSpPr>
          <p:cNvPr id="94214" name="Text Box 6"/>
          <p:cNvSpPr txBox="1">
            <a:spLocks noChangeArrowheads="1"/>
          </p:cNvSpPr>
          <p:nvPr/>
        </p:nvSpPr>
        <p:spPr bwMode="auto">
          <a:xfrm>
            <a:off x="3390900" y="6292850"/>
            <a:ext cx="5718175" cy="304800"/>
          </a:xfrm>
          <a:prstGeom prst="rect">
            <a:avLst/>
          </a:prstGeom>
          <a:noFill/>
          <a:ln w="9525">
            <a:noFill/>
            <a:miter lim="800000"/>
            <a:headEnd/>
            <a:tailEnd/>
          </a:ln>
        </p:spPr>
        <p:txBody>
          <a:bodyPr wrap="none">
            <a:spAutoFit/>
          </a:bodyPr>
          <a:lstStyle/>
          <a:p>
            <a:r>
              <a:rPr lang="en-US" sz="1400" b="0" baseline="0" dirty="0">
                <a:latin typeface="Calibri" panose="020F0502020204030204" pitchFamily="34" charset="0"/>
                <a:cs typeface="Calibri" panose="020F0502020204030204" pitchFamily="34" charset="0"/>
              </a:rPr>
              <a:t>Adapted from </a:t>
            </a:r>
            <a:r>
              <a:rPr lang="en-US" sz="1400" b="0" baseline="0" dirty="0" err="1">
                <a:latin typeface="Calibri" panose="020F0502020204030204" pitchFamily="34" charset="0"/>
                <a:cs typeface="Calibri" panose="020F0502020204030204" pitchFamily="34" charset="0"/>
              </a:rPr>
              <a:t>Kalender</a:t>
            </a:r>
            <a:r>
              <a:rPr lang="en-US" sz="1400" b="0" baseline="0" dirty="0">
                <a:latin typeface="Calibri" panose="020F0502020204030204" pitchFamily="34" charset="0"/>
                <a:cs typeface="Calibri" panose="020F0502020204030204" pitchFamily="34" charset="0"/>
              </a:rPr>
              <a:t> WA, Computed Tomography, ISBN 3-89578-216-5</a:t>
            </a:r>
          </a:p>
        </p:txBody>
      </p:sp>
      <p:sp>
        <p:nvSpPr>
          <p:cNvPr id="903175" name="Freeform 7"/>
          <p:cNvSpPr>
            <a:spLocks/>
          </p:cNvSpPr>
          <p:nvPr/>
        </p:nvSpPr>
        <p:spPr bwMode="auto">
          <a:xfrm>
            <a:off x="3979942" y="5157788"/>
            <a:ext cx="1744583" cy="287337"/>
          </a:xfrm>
          <a:custGeom>
            <a:avLst/>
            <a:gdLst>
              <a:gd name="T0" fmla="*/ 0 w 1179"/>
              <a:gd name="T1" fmla="*/ 2147483647 h 181"/>
              <a:gd name="T2" fmla="*/ 2147483647 w 1179"/>
              <a:gd name="T3" fmla="*/ 2147483647 h 181"/>
              <a:gd name="T4" fmla="*/ 2147483647 w 1179"/>
              <a:gd name="T5" fmla="*/ 0 h 181"/>
              <a:gd name="T6" fmla="*/ 2147483647 w 1179"/>
              <a:gd name="T7" fmla="*/ 0 h 181"/>
              <a:gd name="T8" fmla="*/ 2147483647 w 1179"/>
              <a:gd name="T9" fmla="*/ 2147483647 h 181"/>
              <a:gd name="T10" fmla="*/ 2147483647 w 1179"/>
              <a:gd name="T11" fmla="*/ 2147483647 h 181"/>
              <a:gd name="T12" fmla="*/ 0 60000 65536"/>
              <a:gd name="T13" fmla="*/ 0 60000 65536"/>
              <a:gd name="T14" fmla="*/ 0 60000 65536"/>
              <a:gd name="T15" fmla="*/ 0 60000 65536"/>
              <a:gd name="T16" fmla="*/ 0 60000 65536"/>
              <a:gd name="T17" fmla="*/ 0 60000 65536"/>
              <a:gd name="T18" fmla="*/ 0 w 1179"/>
              <a:gd name="T19" fmla="*/ 0 h 181"/>
              <a:gd name="T20" fmla="*/ 1179 w 1179"/>
              <a:gd name="T21" fmla="*/ 181 h 181"/>
            </a:gdLst>
            <a:ahLst/>
            <a:cxnLst>
              <a:cxn ang="T12">
                <a:pos x="T0" y="T1"/>
              </a:cxn>
              <a:cxn ang="T13">
                <a:pos x="T2" y="T3"/>
              </a:cxn>
              <a:cxn ang="T14">
                <a:pos x="T4" y="T5"/>
              </a:cxn>
              <a:cxn ang="T15">
                <a:pos x="T6" y="T7"/>
              </a:cxn>
              <a:cxn ang="T16">
                <a:pos x="T8" y="T9"/>
              </a:cxn>
              <a:cxn ang="T17">
                <a:pos x="T10" y="T11"/>
              </a:cxn>
            </a:cxnLst>
            <a:rect l="T18" t="T19" r="T20" b="T21"/>
            <a:pathLst>
              <a:path w="1179" h="181">
                <a:moveTo>
                  <a:pt x="0" y="181"/>
                </a:moveTo>
                <a:lnTo>
                  <a:pt x="680" y="181"/>
                </a:lnTo>
                <a:lnTo>
                  <a:pt x="680" y="0"/>
                </a:lnTo>
                <a:lnTo>
                  <a:pt x="952" y="0"/>
                </a:lnTo>
                <a:lnTo>
                  <a:pt x="952" y="181"/>
                </a:lnTo>
                <a:lnTo>
                  <a:pt x="1179" y="181"/>
                </a:lnTo>
              </a:path>
            </a:pathLst>
          </a:custGeom>
          <a:noFill/>
          <a:ln w="57150">
            <a:solidFill>
              <a:srgbClr val="1269B0"/>
            </a:solidFill>
            <a:round/>
            <a:headEnd/>
            <a:tailEnd/>
          </a:ln>
        </p:spPr>
        <p:txBody>
          <a:bodyPr/>
          <a:lstStyle/>
          <a:p>
            <a:endParaRPr lang="en-US"/>
          </a:p>
        </p:txBody>
      </p:sp>
      <p:sp>
        <p:nvSpPr>
          <p:cNvPr id="2" name="Slide Number Placeholder 1">
            <a:extLst>
              <a:ext uri="{FF2B5EF4-FFF2-40B4-BE49-F238E27FC236}">
                <a16:creationId xmlns:a16="http://schemas.microsoft.com/office/drawing/2014/main" id="{B4E16772-FA4D-7441-9C22-77BA7C7EB99A}"/>
              </a:ext>
            </a:extLst>
          </p:cNvPr>
          <p:cNvSpPr>
            <a:spLocks noGrp="1"/>
          </p:cNvSpPr>
          <p:nvPr>
            <p:ph type="sldNum" sz="quarter" idx="4"/>
          </p:nvPr>
        </p:nvSpPr>
        <p:spPr/>
        <p:txBody>
          <a:bodyPr/>
          <a:lstStyle/>
          <a:p>
            <a:fld id="{79594931-7310-8546-9CE2-0B8C244628BE}" type="slidenum">
              <a:rPr lang="en-US" smtClean="0"/>
              <a:pPr/>
              <a:t>39</a:t>
            </a:fld>
            <a:endParaRPr lang="en-US"/>
          </a:p>
        </p:txBody>
      </p:sp>
    </p:spTree>
    <p:extLst>
      <p:ext uri="{BB962C8B-B14F-4D97-AF65-F5344CB8AC3E}">
        <p14:creationId xmlns:p14="http://schemas.microsoft.com/office/powerpoint/2010/main" val="11685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3175"/>
                                        </p:tgtEl>
                                        <p:attrNameLst>
                                          <p:attrName>style.visibility</p:attrName>
                                        </p:attrNameLst>
                                      </p:cBhvr>
                                      <p:to>
                                        <p:strVal val="visible"/>
                                      </p:to>
                                    </p:set>
                                    <p:animEffect transition="in" filter="wipe(left)">
                                      <p:cBhvr>
                                        <p:cTn id="7" dur="1000"/>
                                        <p:tgtEl>
                                          <p:spTgt spid="903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Grp="1" noChangeArrowheads="1"/>
          </p:cNvSpPr>
          <p:nvPr>
            <p:ph type="title"/>
          </p:nvPr>
        </p:nvSpPr>
        <p:spPr/>
        <p:txBody>
          <a:bodyPr/>
          <a:lstStyle/>
          <a:p>
            <a:pPr eaLnBrk="1" hangingPunct="1"/>
            <a:r>
              <a:rPr lang="en-US">
                <a:latin typeface="Calibri"/>
                <a:cs typeface="Calibri"/>
              </a:rPr>
              <a:t>Resolution – Contrast</a:t>
            </a:r>
          </a:p>
        </p:txBody>
      </p:sp>
      <p:pic>
        <p:nvPicPr>
          <p:cNvPr id="8196" name="Picture 6" descr="abs"/>
          <p:cNvPicPr>
            <a:picLocks noChangeAspect="1" noChangeArrowheads="1"/>
          </p:cNvPicPr>
          <p:nvPr/>
        </p:nvPicPr>
        <p:blipFill>
          <a:blip r:embed="rId4"/>
          <a:srcRect/>
          <a:stretch>
            <a:fillRect/>
          </a:stretch>
        </p:blipFill>
        <p:spPr bwMode="auto">
          <a:xfrm>
            <a:off x="3132138" y="2636838"/>
            <a:ext cx="2879725" cy="3344862"/>
          </a:xfrm>
          <a:prstGeom prst="rect">
            <a:avLst/>
          </a:prstGeom>
          <a:noFill/>
          <a:ln w="25400">
            <a:solidFill>
              <a:schemeClr val="bg2"/>
            </a:solidFill>
            <a:miter lim="800000"/>
            <a:headEnd/>
            <a:tailEnd/>
          </a:ln>
        </p:spPr>
      </p:pic>
      <p:sp>
        <p:nvSpPr>
          <p:cNvPr id="8197" name="Rectangle 7"/>
          <p:cNvSpPr>
            <a:spLocks noChangeArrowheads="1"/>
          </p:cNvSpPr>
          <p:nvPr/>
        </p:nvSpPr>
        <p:spPr bwMode="auto">
          <a:xfrm>
            <a:off x="5083175" y="3214688"/>
            <a:ext cx="512763" cy="471487"/>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8198" name="Text Box 8"/>
          <p:cNvSpPr txBox="1">
            <a:spLocks noChangeArrowheads="1"/>
          </p:cNvSpPr>
          <p:nvPr/>
        </p:nvSpPr>
        <p:spPr bwMode="auto">
          <a:xfrm>
            <a:off x="5030788" y="3068638"/>
            <a:ext cx="633482" cy="672492"/>
          </a:xfrm>
          <a:prstGeom prst="rect">
            <a:avLst/>
          </a:prstGeom>
          <a:noFill/>
          <a:ln w="9525">
            <a:noFill/>
            <a:miter lim="800000"/>
            <a:headEnd/>
            <a:tailEnd/>
          </a:ln>
        </p:spPr>
        <p:txBody>
          <a:bodyPr wrap="none">
            <a:spAutoFit/>
          </a:bodyPr>
          <a:lstStyle/>
          <a:p>
            <a:pPr eaLnBrk="0" hangingPunct="0">
              <a:lnSpc>
                <a:spcPct val="105000"/>
              </a:lnSpc>
            </a:pPr>
            <a:r>
              <a:rPr lang="de-CH" sz="1200" baseline="0">
                <a:solidFill>
                  <a:schemeClr val="tx1"/>
                </a:solidFill>
                <a:latin typeface="Calibri"/>
                <a:cs typeface="Calibri"/>
              </a:rPr>
              <a:t>bone</a:t>
            </a:r>
          </a:p>
          <a:p>
            <a:pPr eaLnBrk="0" hangingPunct="0">
              <a:lnSpc>
                <a:spcPct val="105000"/>
              </a:lnSpc>
            </a:pPr>
            <a:r>
              <a:rPr lang="de-CH" sz="1200" baseline="0">
                <a:solidFill>
                  <a:schemeClr val="tx1"/>
                </a:solidFill>
                <a:latin typeface="Calibri"/>
                <a:cs typeface="Calibri"/>
              </a:rPr>
              <a:t>muscle </a:t>
            </a:r>
          </a:p>
          <a:p>
            <a:pPr eaLnBrk="0" hangingPunct="0">
              <a:lnSpc>
                <a:spcPct val="105000"/>
              </a:lnSpc>
            </a:pPr>
            <a:r>
              <a:rPr lang="de-CH" sz="1200" baseline="0">
                <a:solidFill>
                  <a:schemeClr val="tx1"/>
                </a:solidFill>
                <a:latin typeface="Calibri"/>
                <a:cs typeface="Calibri"/>
              </a:rPr>
              <a:t>fat</a:t>
            </a:r>
            <a:endParaRPr lang="en-US" sz="1200" baseline="0">
              <a:solidFill>
                <a:schemeClr val="tx1"/>
              </a:solidFill>
              <a:latin typeface="Calibri"/>
              <a:cs typeface="Calibri"/>
            </a:endParaRPr>
          </a:p>
        </p:txBody>
      </p:sp>
      <p:graphicFrame>
        <p:nvGraphicFramePr>
          <p:cNvPr id="8194" name="Object 20"/>
          <p:cNvGraphicFramePr>
            <a:graphicFrameLocks noChangeAspect="1"/>
          </p:cNvGraphicFramePr>
          <p:nvPr>
            <p:extLst/>
          </p:nvPr>
        </p:nvGraphicFramePr>
        <p:xfrm>
          <a:off x="3132138" y="1611313"/>
          <a:ext cx="2879725" cy="503237"/>
        </p:xfrm>
        <a:graphic>
          <a:graphicData uri="http://schemas.openxmlformats.org/presentationml/2006/ole">
            <mc:AlternateContent xmlns:mc="http://schemas.openxmlformats.org/markup-compatibility/2006">
              <mc:Choice xmlns:v="urn:schemas-microsoft-com:vml" Requires="v">
                <p:oleObj spid="_x0000_s31808" name="Equation" r:id="rId5" imgW="1460160" imgH="253800" progId="">
                  <p:embed/>
                </p:oleObj>
              </mc:Choice>
              <mc:Fallback>
                <p:oleObj name="Equation" r:id="rId5" imgW="1460160" imgH="253800" progId="">
                  <p:embed/>
                  <p:pic>
                    <p:nvPicPr>
                      <p:cNvPr id="8194"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1611313"/>
                        <a:ext cx="2879725" cy="503237"/>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5292080" y="5672281"/>
            <a:ext cx="636788" cy="276999"/>
          </a:xfrm>
          <a:prstGeom prst="rect">
            <a:avLst/>
          </a:prstGeom>
          <a:solidFill>
            <a:schemeClr val="bg1"/>
          </a:solidFill>
        </p:spPr>
        <p:txBody>
          <a:bodyPr wrap="none" rtlCol="0">
            <a:spAutoFit/>
          </a:bodyPr>
          <a:lstStyle/>
          <a:p>
            <a:r>
              <a:rPr lang="en-US" sz="1200" baseline="0" dirty="0">
                <a:latin typeface="Calibri"/>
                <a:cs typeface="Calibri"/>
              </a:rPr>
              <a:t>E [</a:t>
            </a:r>
            <a:r>
              <a:rPr lang="en-US" sz="1200" baseline="0" dirty="0" err="1">
                <a:latin typeface="Calibri"/>
                <a:cs typeface="Calibri"/>
              </a:rPr>
              <a:t>keV</a:t>
            </a:r>
            <a:r>
              <a:rPr lang="en-US" sz="1200" baseline="0" dirty="0">
                <a:latin typeface="Calibri"/>
                <a:cs typeface="Calibri"/>
              </a:rPr>
              <a:t>]</a:t>
            </a:r>
            <a:endParaRPr lang="en-US" sz="1200" dirty="0">
              <a:latin typeface="Calibri"/>
              <a:cs typeface="Calibri"/>
            </a:endParaRPr>
          </a:p>
        </p:txBody>
      </p:sp>
      <p:sp>
        <p:nvSpPr>
          <p:cNvPr id="11" name="TextBox 10"/>
          <p:cNvSpPr txBox="1"/>
          <p:nvPr/>
        </p:nvSpPr>
        <p:spPr>
          <a:xfrm>
            <a:off x="3131840" y="2719953"/>
            <a:ext cx="679092" cy="276999"/>
          </a:xfrm>
          <a:prstGeom prst="rect">
            <a:avLst/>
          </a:prstGeom>
          <a:solidFill>
            <a:schemeClr val="bg1"/>
          </a:solidFill>
        </p:spPr>
        <p:txBody>
          <a:bodyPr wrap="none" rtlCol="0">
            <a:spAutoFit/>
          </a:bodyPr>
          <a:lstStyle/>
          <a:p>
            <a:r>
              <a:rPr lang="en-US" sz="1200" baseline="0" dirty="0">
                <a:latin typeface="Calibri"/>
                <a:cs typeface="Calibri"/>
              </a:rPr>
              <a:t>μ [cm</a:t>
            </a:r>
            <a:r>
              <a:rPr lang="en-US" sz="1200" baseline="30000" dirty="0">
                <a:latin typeface="Calibri"/>
                <a:cs typeface="Calibri"/>
              </a:rPr>
              <a:t>-1</a:t>
            </a:r>
            <a:r>
              <a:rPr lang="en-US" sz="1200" baseline="0" dirty="0">
                <a:latin typeface="Calibri"/>
                <a:cs typeface="Calibri"/>
              </a:rPr>
              <a:t>]</a:t>
            </a:r>
            <a:endParaRPr lang="en-US" sz="1200" dirty="0">
              <a:latin typeface="Calibri"/>
              <a:cs typeface="Calibri"/>
            </a:endParaRPr>
          </a:p>
        </p:txBody>
      </p:sp>
      <p:sp>
        <p:nvSpPr>
          <p:cNvPr id="2" name="Slide Number Placeholder 1">
            <a:extLst>
              <a:ext uri="{FF2B5EF4-FFF2-40B4-BE49-F238E27FC236}">
                <a16:creationId xmlns:a16="http://schemas.microsoft.com/office/drawing/2014/main" id="{DD58EC29-719F-E546-842E-E2EA196903D0}"/>
              </a:ext>
            </a:extLst>
          </p:cNvPr>
          <p:cNvSpPr>
            <a:spLocks noGrp="1"/>
          </p:cNvSpPr>
          <p:nvPr>
            <p:ph type="sldNum" sz="quarter" idx="4"/>
          </p:nvPr>
        </p:nvSpPr>
        <p:spPr/>
        <p:txBody>
          <a:bodyPr/>
          <a:lstStyle/>
          <a:p>
            <a:fld id="{79594931-7310-8546-9CE2-0B8C244628BE}" type="slidenum">
              <a:rPr lang="en-US" smtClean="0"/>
              <a:pPr/>
              <a:t>4</a:t>
            </a:fld>
            <a:endParaRPr lang="en-US"/>
          </a:p>
        </p:txBody>
      </p:sp>
      <p:sp>
        <p:nvSpPr>
          <p:cNvPr id="12" name="AutoShape 31">
            <a:hlinkClick r:id="rId7" action="ppaction://hlinksldjump" highlightClick="1"/>
            <a:extLst>
              <a:ext uri="{FF2B5EF4-FFF2-40B4-BE49-F238E27FC236}">
                <a16:creationId xmlns:a16="http://schemas.microsoft.com/office/drawing/2014/main" id="{C362D2E0-9E01-074A-A966-012CA1F2808A}"/>
              </a:ext>
            </a:extLst>
          </p:cNvPr>
          <p:cNvSpPr>
            <a:spLocks noChangeArrowheads="1"/>
          </p:cNvSpPr>
          <p:nvPr/>
        </p:nvSpPr>
        <p:spPr bwMode="auto">
          <a:xfrm>
            <a:off x="8560635" y="6325994"/>
            <a:ext cx="374843" cy="374843"/>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81894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3"/>
          <a:srcRect t="12303"/>
          <a:stretch>
            <a:fillRect/>
          </a:stretch>
        </p:blipFill>
        <p:spPr bwMode="auto">
          <a:xfrm>
            <a:off x="5651500" y="1028700"/>
            <a:ext cx="2609850" cy="5137150"/>
          </a:xfrm>
          <a:prstGeom prst="rect">
            <a:avLst/>
          </a:prstGeom>
          <a:noFill/>
          <a:ln w="9525">
            <a:noFill/>
            <a:miter lim="800000"/>
            <a:headEnd/>
            <a:tailEnd/>
          </a:ln>
        </p:spPr>
      </p:pic>
      <p:pic>
        <p:nvPicPr>
          <p:cNvPr id="95235" name="Picture 3"/>
          <p:cNvPicPr>
            <a:picLocks noChangeAspect="1" noChangeArrowheads="1"/>
          </p:cNvPicPr>
          <p:nvPr/>
        </p:nvPicPr>
        <p:blipFill>
          <a:blip r:embed="rId4"/>
          <a:srcRect b="33220"/>
          <a:stretch>
            <a:fillRect/>
          </a:stretch>
        </p:blipFill>
        <p:spPr bwMode="auto">
          <a:xfrm>
            <a:off x="0" y="2708275"/>
            <a:ext cx="5184775" cy="1873250"/>
          </a:xfrm>
          <a:prstGeom prst="rect">
            <a:avLst/>
          </a:prstGeom>
          <a:noFill/>
          <a:ln w="9525">
            <a:noFill/>
            <a:miter lim="800000"/>
            <a:headEnd/>
            <a:tailEnd/>
          </a:ln>
        </p:spPr>
      </p:pic>
      <p:sp>
        <p:nvSpPr>
          <p:cNvPr id="95236" name="AutoShape 4"/>
          <p:cNvSpPr>
            <a:spLocks noChangeArrowheads="1"/>
          </p:cNvSpPr>
          <p:nvPr/>
        </p:nvSpPr>
        <p:spPr bwMode="auto">
          <a:xfrm>
            <a:off x="5148263" y="1700213"/>
            <a:ext cx="863600" cy="2305050"/>
          </a:xfrm>
          <a:prstGeom prst="downArrow">
            <a:avLst>
              <a:gd name="adj1" fmla="val 45269"/>
              <a:gd name="adj2" fmla="val 60500"/>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sp>
        <p:nvSpPr>
          <p:cNvPr id="95237" name="Rectangle 5"/>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95238" name="Rectangle 6"/>
          <p:cNvSpPr>
            <a:spLocks noChangeArrowheads="1"/>
          </p:cNvSpPr>
          <p:nvPr/>
        </p:nvSpPr>
        <p:spPr bwMode="auto">
          <a:xfrm>
            <a:off x="684213" y="981075"/>
            <a:ext cx="8459787"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Backprojection</a:t>
            </a:r>
            <a:r>
              <a:rPr lang="en-GB" b="0" baseline="0">
                <a:latin typeface="Calibri"/>
                <a:cs typeface="Calibri"/>
              </a:rPr>
              <a:t>	 </a:t>
            </a:r>
            <a:r>
              <a:rPr lang="en-GB" baseline="0">
                <a:latin typeface="Calibri"/>
                <a:cs typeface="Calibri"/>
              </a:rPr>
              <a:t> </a:t>
            </a:r>
          </a:p>
        </p:txBody>
      </p:sp>
      <p:sp>
        <p:nvSpPr>
          <p:cNvPr id="95239" name="Text Box 7"/>
          <p:cNvSpPr txBox="1">
            <a:spLocks noChangeArrowheads="1"/>
          </p:cNvSpPr>
          <p:nvPr/>
        </p:nvSpPr>
        <p:spPr bwMode="auto">
          <a:xfrm>
            <a:off x="3390900" y="6292850"/>
            <a:ext cx="5718175" cy="304800"/>
          </a:xfrm>
          <a:prstGeom prst="rect">
            <a:avLst/>
          </a:prstGeom>
          <a:noFill/>
          <a:ln w="9525">
            <a:noFill/>
            <a:miter lim="800000"/>
            <a:headEnd/>
            <a:tailEnd/>
          </a:ln>
        </p:spPr>
        <p:txBody>
          <a:bodyPr wrap="none">
            <a:spAutoFit/>
          </a:bodyPr>
          <a:lstStyle/>
          <a:p>
            <a:r>
              <a:rPr lang="en-US" sz="1400" b="0" baseline="0">
                <a:latin typeface="Calibri"/>
                <a:cs typeface="Calibri"/>
              </a:rPr>
              <a:t>Adapted from Kalender WA, Computed Tomography, ISBN 3-89578-216-5</a:t>
            </a:r>
          </a:p>
        </p:txBody>
      </p:sp>
      <p:sp>
        <p:nvSpPr>
          <p:cNvPr id="95240" name="Rectangle 8"/>
          <p:cNvSpPr>
            <a:spLocks noChangeArrowheads="1"/>
          </p:cNvSpPr>
          <p:nvPr/>
        </p:nvSpPr>
        <p:spPr bwMode="auto">
          <a:xfrm>
            <a:off x="4572000" y="1244600"/>
            <a:ext cx="1944688" cy="433388"/>
          </a:xfrm>
          <a:prstGeom prst="rect">
            <a:avLst/>
          </a:prstGeom>
          <a:noFill/>
          <a:ln w="19050">
            <a:noFill/>
            <a:miter lim="800000"/>
            <a:headEnd/>
            <a:tailEnd/>
          </a:ln>
        </p:spPr>
        <p:txBody>
          <a:bodyPr wrap="none" anchor="ctr"/>
          <a:lstStyle/>
          <a:p>
            <a:pPr algn="ctr" eaLnBrk="0" hangingPunct="0"/>
            <a:r>
              <a:rPr lang="en-US" baseline="0" dirty="0">
                <a:solidFill>
                  <a:srgbClr val="1269B0"/>
                </a:solidFill>
                <a:latin typeface="Calibri"/>
                <a:cs typeface="Calibri"/>
              </a:rPr>
              <a:t>1 projection</a:t>
            </a:r>
          </a:p>
        </p:txBody>
      </p:sp>
      <p:sp>
        <p:nvSpPr>
          <p:cNvPr id="95241" name="Rectangle 9"/>
          <p:cNvSpPr>
            <a:spLocks noChangeArrowheads="1"/>
          </p:cNvSpPr>
          <p:nvPr/>
        </p:nvSpPr>
        <p:spPr bwMode="auto">
          <a:xfrm>
            <a:off x="4572000" y="2106613"/>
            <a:ext cx="1944688" cy="433387"/>
          </a:xfrm>
          <a:prstGeom prst="rect">
            <a:avLst/>
          </a:prstGeom>
          <a:noFill/>
          <a:ln w="19050">
            <a:noFill/>
            <a:miter lim="800000"/>
            <a:headEnd/>
            <a:tailEnd/>
          </a:ln>
        </p:spPr>
        <p:txBody>
          <a:bodyPr wrap="none" anchor="ctr"/>
          <a:lstStyle/>
          <a:p>
            <a:pPr algn="ctr" eaLnBrk="0" hangingPunct="0"/>
            <a:r>
              <a:rPr lang="en-US" baseline="0">
                <a:solidFill>
                  <a:srgbClr val="1269B0"/>
                </a:solidFill>
                <a:latin typeface="Calibri"/>
                <a:cs typeface="Calibri"/>
              </a:rPr>
              <a:t>3 projections</a:t>
            </a:r>
          </a:p>
        </p:txBody>
      </p:sp>
      <p:sp>
        <p:nvSpPr>
          <p:cNvPr id="95242" name="Rectangle 10"/>
          <p:cNvSpPr>
            <a:spLocks noChangeArrowheads="1"/>
          </p:cNvSpPr>
          <p:nvPr/>
        </p:nvSpPr>
        <p:spPr bwMode="auto">
          <a:xfrm>
            <a:off x="4572000" y="2970213"/>
            <a:ext cx="1944688" cy="433387"/>
          </a:xfrm>
          <a:prstGeom prst="rect">
            <a:avLst/>
          </a:prstGeom>
          <a:noFill/>
          <a:ln w="19050">
            <a:noFill/>
            <a:miter lim="800000"/>
            <a:headEnd/>
            <a:tailEnd/>
          </a:ln>
        </p:spPr>
        <p:txBody>
          <a:bodyPr wrap="none" anchor="ctr"/>
          <a:lstStyle/>
          <a:p>
            <a:pPr algn="ctr" eaLnBrk="0" hangingPunct="0"/>
            <a:r>
              <a:rPr lang="en-US" baseline="0">
                <a:solidFill>
                  <a:srgbClr val="1269B0"/>
                </a:solidFill>
                <a:latin typeface="Calibri"/>
                <a:cs typeface="Calibri"/>
              </a:rPr>
              <a:t>N projections</a:t>
            </a:r>
          </a:p>
        </p:txBody>
      </p:sp>
      <p:sp>
        <p:nvSpPr>
          <p:cNvPr id="95243" name="Rectangle 11"/>
          <p:cNvSpPr>
            <a:spLocks noChangeArrowheads="1"/>
          </p:cNvSpPr>
          <p:nvPr/>
        </p:nvSpPr>
        <p:spPr bwMode="auto">
          <a:xfrm>
            <a:off x="4572000" y="3978275"/>
            <a:ext cx="1944688" cy="433388"/>
          </a:xfrm>
          <a:prstGeom prst="rect">
            <a:avLst/>
          </a:prstGeom>
          <a:noFill/>
          <a:ln w="19050">
            <a:noFill/>
            <a:miter lim="800000"/>
            <a:headEnd/>
            <a:tailEnd/>
          </a:ln>
        </p:spPr>
        <p:txBody>
          <a:bodyPr wrap="none" anchor="ctr"/>
          <a:lstStyle/>
          <a:p>
            <a:pPr algn="ctr" eaLnBrk="0" hangingPunct="0"/>
            <a:r>
              <a:rPr lang="en-US" baseline="0">
                <a:solidFill>
                  <a:srgbClr val="1269B0"/>
                </a:solidFill>
                <a:latin typeface="Calibri"/>
                <a:cs typeface="Calibri"/>
              </a:rPr>
              <a:t>Image</a:t>
            </a:r>
          </a:p>
        </p:txBody>
      </p:sp>
      <p:sp>
        <p:nvSpPr>
          <p:cNvPr id="905228" name="Oval 12"/>
          <p:cNvSpPr>
            <a:spLocks noChangeArrowheads="1"/>
          </p:cNvSpPr>
          <p:nvPr/>
        </p:nvSpPr>
        <p:spPr bwMode="auto">
          <a:xfrm>
            <a:off x="7164388" y="5060950"/>
            <a:ext cx="503237" cy="503238"/>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00FC25A9-B29E-9749-9963-252B69569812}"/>
              </a:ext>
            </a:extLst>
          </p:cNvPr>
          <p:cNvSpPr>
            <a:spLocks noGrp="1"/>
          </p:cNvSpPr>
          <p:nvPr>
            <p:ph type="sldNum" sz="quarter" idx="4"/>
          </p:nvPr>
        </p:nvSpPr>
        <p:spPr/>
        <p:txBody>
          <a:bodyPr/>
          <a:lstStyle/>
          <a:p>
            <a:fld id="{79594931-7310-8546-9CE2-0B8C244628BE}" type="slidenum">
              <a:rPr lang="en-US" smtClean="0"/>
              <a:pPr/>
              <a:t>40</a:t>
            </a:fld>
            <a:endParaRPr lang="en-US"/>
          </a:p>
        </p:txBody>
      </p:sp>
    </p:spTree>
    <p:extLst>
      <p:ext uri="{BB962C8B-B14F-4D97-AF65-F5344CB8AC3E}">
        <p14:creationId xmlns:p14="http://schemas.microsoft.com/office/powerpoint/2010/main" val="102086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05228"/>
                                        </p:tgtEl>
                                        <p:attrNameLst>
                                          <p:attrName>style.visibility</p:attrName>
                                        </p:attrNameLst>
                                      </p:cBhvr>
                                      <p:to>
                                        <p:strVal val="visible"/>
                                      </p:to>
                                    </p:set>
                                    <p:animEffect transition="in" filter="wipe(down)">
                                      <p:cBhvr>
                                        <p:cTn id="7" dur="500"/>
                                        <p:tgtEl>
                                          <p:spTgt spid="905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10244" name="Rectangle 4"/>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Backprojection – Point Spread Function (PSF)</a:t>
            </a:r>
            <a:r>
              <a:rPr lang="en-GB" b="0" baseline="0">
                <a:latin typeface="Calibri"/>
                <a:cs typeface="Calibri"/>
              </a:rPr>
              <a:t>	 </a:t>
            </a:r>
            <a:r>
              <a:rPr lang="en-GB" baseline="0">
                <a:latin typeface="Calibri"/>
                <a:cs typeface="Calibri"/>
              </a:rPr>
              <a:t> </a:t>
            </a:r>
          </a:p>
        </p:txBody>
      </p:sp>
      <p:grpSp>
        <p:nvGrpSpPr>
          <p:cNvPr id="10245" name="Group 63"/>
          <p:cNvGrpSpPr>
            <a:grpSpLocks/>
          </p:cNvGrpSpPr>
          <p:nvPr/>
        </p:nvGrpSpPr>
        <p:grpSpPr bwMode="auto">
          <a:xfrm>
            <a:off x="73025" y="1628775"/>
            <a:ext cx="8612188" cy="4560888"/>
            <a:chOff x="46" y="1026"/>
            <a:chExt cx="5425" cy="2873"/>
          </a:xfrm>
        </p:grpSpPr>
        <p:pic>
          <p:nvPicPr>
            <p:cNvPr id="10246" name="Picture 57" descr="Rö-Bildverst"/>
            <p:cNvPicPr>
              <a:picLocks noChangeAspect="1" noChangeArrowheads="1"/>
            </p:cNvPicPr>
            <p:nvPr/>
          </p:nvPicPr>
          <p:blipFill>
            <a:blip r:embed="rId4"/>
            <a:srcRect/>
            <a:stretch>
              <a:fillRect/>
            </a:stretch>
          </p:blipFill>
          <p:spPr bwMode="auto">
            <a:xfrm>
              <a:off x="2789" y="1208"/>
              <a:ext cx="2503" cy="1866"/>
            </a:xfrm>
            <a:prstGeom prst="rect">
              <a:avLst/>
            </a:prstGeom>
            <a:noFill/>
            <a:ln w="9525">
              <a:noFill/>
              <a:miter lim="800000"/>
              <a:headEnd/>
              <a:tailEnd/>
            </a:ln>
          </p:spPr>
        </p:pic>
        <p:pic>
          <p:nvPicPr>
            <p:cNvPr id="10247" name="Picture 42"/>
            <p:cNvPicPr>
              <a:picLocks noChangeAspect="1" noChangeArrowheads="1"/>
            </p:cNvPicPr>
            <p:nvPr/>
          </p:nvPicPr>
          <p:blipFill>
            <a:blip r:embed="rId5"/>
            <a:srcRect/>
            <a:stretch>
              <a:fillRect/>
            </a:stretch>
          </p:blipFill>
          <p:spPr bwMode="auto">
            <a:xfrm>
              <a:off x="46" y="1026"/>
              <a:ext cx="3061" cy="2298"/>
            </a:xfrm>
            <a:prstGeom prst="rect">
              <a:avLst/>
            </a:prstGeom>
            <a:noFill/>
            <a:ln w="9525">
              <a:noFill/>
              <a:miter lim="800000"/>
              <a:headEnd/>
              <a:tailEnd/>
            </a:ln>
          </p:spPr>
        </p:pic>
        <p:sp>
          <p:nvSpPr>
            <p:cNvPr id="10248" name="Rectangle 58"/>
            <p:cNvSpPr>
              <a:spLocks noChangeArrowheads="1"/>
            </p:cNvSpPr>
            <p:nvPr/>
          </p:nvSpPr>
          <p:spPr bwMode="auto">
            <a:xfrm>
              <a:off x="1020" y="1162"/>
              <a:ext cx="1225" cy="273"/>
            </a:xfrm>
            <a:prstGeom prst="rect">
              <a:avLst/>
            </a:prstGeom>
            <a:noFill/>
            <a:ln w="19050">
              <a:noFill/>
              <a:miter lim="800000"/>
              <a:headEnd/>
              <a:tailEnd/>
            </a:ln>
          </p:spPr>
          <p:txBody>
            <a:bodyPr wrap="none" anchor="ctr"/>
            <a:lstStyle/>
            <a:p>
              <a:pPr algn="ctr" eaLnBrk="0" hangingPunct="0"/>
              <a:r>
                <a:rPr lang="en-US" b="1" baseline="0" dirty="0">
                  <a:solidFill>
                    <a:srgbClr val="1269B0"/>
                  </a:solidFill>
                  <a:latin typeface="Calibri"/>
                  <a:cs typeface="Calibri"/>
                </a:rPr>
                <a:t>Point object</a:t>
              </a:r>
            </a:p>
          </p:txBody>
        </p:sp>
        <p:sp>
          <p:nvSpPr>
            <p:cNvPr id="10249" name="Rectangle 59"/>
            <p:cNvSpPr>
              <a:spLocks noChangeArrowheads="1"/>
            </p:cNvSpPr>
            <p:nvPr/>
          </p:nvSpPr>
          <p:spPr bwMode="auto">
            <a:xfrm>
              <a:off x="3469" y="1162"/>
              <a:ext cx="1225" cy="273"/>
            </a:xfrm>
            <a:prstGeom prst="rect">
              <a:avLst/>
            </a:prstGeom>
            <a:noFill/>
            <a:ln w="19050">
              <a:noFill/>
              <a:miter lim="800000"/>
              <a:headEnd/>
              <a:tailEnd/>
            </a:ln>
          </p:spPr>
          <p:txBody>
            <a:bodyPr wrap="none" anchor="ctr"/>
            <a:lstStyle/>
            <a:p>
              <a:pPr algn="ctr" eaLnBrk="0" hangingPunct="0"/>
              <a:r>
                <a:rPr lang="en-US" b="1" baseline="0">
                  <a:solidFill>
                    <a:srgbClr val="1269B0"/>
                  </a:solidFill>
                  <a:latin typeface="Calibri"/>
                  <a:cs typeface="Calibri"/>
                </a:rPr>
                <a:t>Image</a:t>
              </a:r>
            </a:p>
          </p:txBody>
        </p:sp>
        <p:sp>
          <p:nvSpPr>
            <p:cNvPr id="10250" name="Rectangle 60"/>
            <p:cNvSpPr>
              <a:spLocks noChangeArrowheads="1"/>
            </p:cNvSpPr>
            <p:nvPr/>
          </p:nvSpPr>
          <p:spPr bwMode="auto">
            <a:xfrm>
              <a:off x="295" y="3294"/>
              <a:ext cx="4672" cy="601"/>
            </a:xfrm>
            <a:prstGeom prst="rect">
              <a:avLst/>
            </a:prstGeom>
            <a:noFill/>
            <a:ln w="9525">
              <a:noFill/>
              <a:miter lim="800000"/>
              <a:headEnd/>
              <a:tailEnd/>
            </a:ln>
          </p:spPr>
          <p:txBody>
            <a:bodyPr wrap="square">
              <a:spAutoFit/>
            </a:bodyPr>
            <a:lstStyle/>
            <a:p>
              <a:pPr marL="342900" indent="-342900"/>
              <a:r>
                <a:rPr lang="en-US" baseline="0" dirty="0">
                  <a:latin typeface="Calibri"/>
                  <a:cs typeface="Calibri"/>
                </a:rPr>
                <a:t>PSF is obtained if</a:t>
              </a:r>
              <a:r>
                <a:rPr lang="en-US" b="0" baseline="0" dirty="0">
                  <a:latin typeface="Calibri"/>
                  <a:cs typeface="Calibri"/>
                </a:rPr>
                <a:t>  		</a:t>
              </a:r>
              <a:r>
                <a:rPr lang="en-US" sz="1800" baseline="0" dirty="0">
                  <a:latin typeface="Calibri"/>
                  <a:cs typeface="Calibri"/>
                </a:rPr>
                <a:t>1) </a:t>
              </a:r>
              <a:r>
                <a:rPr lang="en-US" sz="1800" baseline="0" dirty="0" err="1">
                  <a:latin typeface="Calibri"/>
                  <a:cs typeface="Calibri"/>
                </a:rPr>
                <a:t>radius</a:t>
              </a:r>
              <a:r>
                <a:rPr lang="en-US" sz="1800" baseline="-25000" dirty="0" err="1">
                  <a:latin typeface="Calibri"/>
                  <a:cs typeface="Calibri"/>
                </a:rPr>
                <a:t>object</a:t>
              </a:r>
              <a:r>
                <a:rPr lang="en-US" sz="1800" baseline="0" dirty="0">
                  <a:latin typeface="Calibri"/>
                  <a:cs typeface="Calibri"/>
                </a:rPr>
                <a:t> </a:t>
              </a:r>
              <a:r>
                <a:rPr lang="en-US" sz="1800" baseline="0" dirty="0">
                  <a:latin typeface="Calibri"/>
                  <a:cs typeface="Calibri"/>
                  <a:sym typeface="Symbol" pitchFamily="18" charset="2"/>
                </a:rPr>
                <a:t> 0</a:t>
              </a:r>
            </a:p>
            <a:p>
              <a:pPr marL="342900" indent="-342900"/>
              <a:r>
                <a:rPr lang="en-US" sz="1800" baseline="0" dirty="0">
                  <a:latin typeface="Calibri"/>
                  <a:cs typeface="Calibri"/>
                  <a:sym typeface="Symbol" pitchFamily="18" charset="2"/>
                </a:rPr>
                <a:t>			 	2) number of projections  </a:t>
              </a:r>
            </a:p>
            <a:p>
              <a:pPr marL="342900" indent="-342900"/>
              <a:r>
                <a:rPr lang="en-US" sz="1800" baseline="0" dirty="0">
                  <a:latin typeface="Calibri"/>
                  <a:cs typeface="Calibri"/>
                  <a:sym typeface="Symbol" pitchFamily="18" charset="2"/>
                </a:rPr>
                <a:t>				3) number samples per projection  </a:t>
              </a:r>
              <a:endParaRPr lang="en-US" sz="1800" baseline="-25000" dirty="0">
                <a:latin typeface="Calibri"/>
                <a:cs typeface="Calibri"/>
                <a:sym typeface="Symbol" pitchFamily="18" charset="2"/>
              </a:endParaRPr>
            </a:p>
          </p:txBody>
        </p:sp>
        <p:graphicFrame>
          <p:nvGraphicFramePr>
            <p:cNvPr id="10242" name="Object 61"/>
            <p:cNvGraphicFramePr>
              <a:graphicFrameLocks noChangeAspect="1"/>
            </p:cNvGraphicFramePr>
            <p:nvPr/>
          </p:nvGraphicFramePr>
          <p:xfrm>
            <a:off x="4649" y="3339"/>
            <a:ext cx="718" cy="481"/>
          </p:xfrm>
          <a:graphic>
            <a:graphicData uri="http://schemas.openxmlformats.org/presentationml/2006/ole">
              <mc:AlternateContent xmlns:mc="http://schemas.openxmlformats.org/markup-compatibility/2006">
                <mc:Choice xmlns:v="urn:schemas-microsoft-com:vml" Requires="v">
                  <p:oleObj spid="_x0000_s34880" name="Equation" r:id="rId6" imgW="647640" imgH="431640" progId="">
                    <p:embed/>
                  </p:oleObj>
                </mc:Choice>
                <mc:Fallback>
                  <p:oleObj name="Equation" r:id="rId6" imgW="647640" imgH="431640" progId="">
                    <p:embed/>
                    <p:pic>
                      <p:nvPicPr>
                        <p:cNvPr id="10242" name="Object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9" y="3339"/>
                          <a:ext cx="718" cy="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CC0000"/>
                              </a:solidFill>
                              <a:miter lim="800000"/>
                              <a:headEnd/>
                              <a:tailEnd/>
                            </a14:hiddenLine>
                          </a:ext>
                        </a:extLst>
                      </p:spPr>
                    </p:pic>
                  </p:oleObj>
                </mc:Fallback>
              </mc:AlternateContent>
            </a:graphicData>
          </a:graphic>
        </p:graphicFrame>
        <p:sp>
          <p:nvSpPr>
            <p:cNvPr id="10251" name="Oval 62"/>
            <p:cNvSpPr>
              <a:spLocks noChangeArrowheads="1"/>
            </p:cNvSpPr>
            <p:nvPr/>
          </p:nvSpPr>
          <p:spPr bwMode="auto">
            <a:xfrm>
              <a:off x="4558" y="3249"/>
              <a:ext cx="913" cy="650"/>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grpSp>
      <p:sp>
        <p:nvSpPr>
          <p:cNvPr id="2" name="Slide Number Placeholder 1">
            <a:extLst>
              <a:ext uri="{FF2B5EF4-FFF2-40B4-BE49-F238E27FC236}">
                <a16:creationId xmlns:a16="http://schemas.microsoft.com/office/drawing/2014/main" id="{B7C5492B-118F-A346-A588-8C61694510A8}"/>
              </a:ext>
            </a:extLst>
          </p:cNvPr>
          <p:cNvSpPr>
            <a:spLocks noGrp="1"/>
          </p:cNvSpPr>
          <p:nvPr>
            <p:ph type="sldNum" sz="quarter" idx="4"/>
          </p:nvPr>
        </p:nvSpPr>
        <p:spPr/>
        <p:txBody>
          <a:bodyPr/>
          <a:lstStyle/>
          <a:p>
            <a:fld id="{79594931-7310-8546-9CE2-0B8C244628BE}" type="slidenum">
              <a:rPr lang="en-US" smtClean="0"/>
              <a:pPr/>
              <a:t>41</a:t>
            </a:fld>
            <a:endParaRPr lang="en-US"/>
          </a:p>
        </p:txBody>
      </p:sp>
    </p:spTree>
    <p:extLst>
      <p:ext uri="{BB962C8B-B14F-4D97-AF65-F5344CB8AC3E}">
        <p14:creationId xmlns:p14="http://schemas.microsoft.com/office/powerpoint/2010/main" val="42517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491"/>
          <p:cNvPicPr>
            <a:picLocks noChangeAspect="1" noChangeArrowheads="1"/>
          </p:cNvPicPr>
          <p:nvPr/>
        </p:nvPicPr>
        <p:blipFill>
          <a:blip r:embed="rId4"/>
          <a:srcRect/>
          <a:stretch>
            <a:fillRect/>
          </a:stretch>
        </p:blipFill>
        <p:spPr bwMode="auto">
          <a:xfrm>
            <a:off x="6227763" y="3213100"/>
            <a:ext cx="2286000" cy="1800225"/>
          </a:xfrm>
          <a:prstGeom prst="rect">
            <a:avLst/>
          </a:prstGeom>
          <a:noFill/>
          <a:ln w="9525">
            <a:noFill/>
            <a:miter lim="800000"/>
            <a:headEnd/>
            <a:tailEnd/>
          </a:ln>
        </p:spPr>
      </p:pic>
      <p:pic>
        <p:nvPicPr>
          <p:cNvPr id="11268" name="Picture 490"/>
          <p:cNvPicPr>
            <a:picLocks noChangeAspect="1" noChangeArrowheads="1"/>
          </p:cNvPicPr>
          <p:nvPr/>
        </p:nvPicPr>
        <p:blipFill>
          <a:blip r:embed="rId5"/>
          <a:srcRect/>
          <a:stretch>
            <a:fillRect/>
          </a:stretch>
        </p:blipFill>
        <p:spPr bwMode="auto">
          <a:xfrm>
            <a:off x="971550" y="3213100"/>
            <a:ext cx="1800225" cy="1800225"/>
          </a:xfrm>
          <a:prstGeom prst="rect">
            <a:avLst/>
          </a:prstGeom>
          <a:noFill/>
          <a:ln w="9525">
            <a:noFill/>
            <a:miter lim="800000"/>
            <a:headEnd/>
            <a:tailEnd/>
          </a:ln>
        </p:spPr>
      </p:pic>
      <p:sp>
        <p:nvSpPr>
          <p:cNvPr id="11269" name="Rectangle 2"/>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11270" name="Rectangle 3"/>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Radon transform</a:t>
            </a:r>
            <a:r>
              <a:rPr lang="en-GB" b="0" baseline="0">
                <a:latin typeface="Calibri"/>
                <a:cs typeface="Calibri"/>
              </a:rPr>
              <a:t> </a:t>
            </a:r>
            <a:r>
              <a:rPr lang="en-GB" baseline="0">
                <a:latin typeface="Calibri"/>
                <a:cs typeface="Calibri"/>
              </a:rPr>
              <a:t> </a:t>
            </a:r>
          </a:p>
        </p:txBody>
      </p:sp>
      <p:grpSp>
        <p:nvGrpSpPr>
          <p:cNvPr id="11271" name="Group 4"/>
          <p:cNvGrpSpPr>
            <a:grpSpLocks/>
          </p:cNvGrpSpPr>
          <p:nvPr/>
        </p:nvGrpSpPr>
        <p:grpSpPr bwMode="auto">
          <a:xfrm>
            <a:off x="3132138" y="3057525"/>
            <a:ext cx="2305050" cy="2306638"/>
            <a:chOff x="1120" y="1281"/>
            <a:chExt cx="2040" cy="2041"/>
          </a:xfrm>
        </p:grpSpPr>
        <p:grpSp>
          <p:nvGrpSpPr>
            <p:cNvPr id="11294" name="Group 5"/>
            <p:cNvGrpSpPr>
              <a:grpSpLocks/>
            </p:cNvGrpSpPr>
            <p:nvPr/>
          </p:nvGrpSpPr>
          <p:grpSpPr bwMode="auto">
            <a:xfrm>
              <a:off x="2119" y="1281"/>
              <a:ext cx="42" cy="2041"/>
              <a:chOff x="2119" y="1281"/>
              <a:chExt cx="42" cy="2041"/>
            </a:xfrm>
          </p:grpSpPr>
          <p:sp>
            <p:nvSpPr>
              <p:cNvPr id="11753" name="Line 6"/>
              <p:cNvSpPr>
                <a:spLocks noChangeShapeType="1"/>
              </p:cNvSpPr>
              <p:nvPr/>
            </p:nvSpPr>
            <p:spPr bwMode="auto">
              <a:xfrm flipV="1">
                <a:off x="2140" y="1318"/>
                <a:ext cx="1" cy="2004"/>
              </a:xfrm>
              <a:prstGeom prst="line">
                <a:avLst/>
              </a:prstGeom>
              <a:noFill/>
              <a:ln w="7938">
                <a:solidFill>
                  <a:srgbClr val="000000"/>
                </a:solidFill>
                <a:round/>
                <a:headEnd/>
                <a:tailEnd/>
              </a:ln>
            </p:spPr>
            <p:txBody>
              <a:bodyPr/>
              <a:lstStyle/>
              <a:p>
                <a:endParaRPr lang="en-US">
                  <a:latin typeface="Calibri"/>
                  <a:cs typeface="Calibri"/>
                </a:endParaRPr>
              </a:p>
            </p:txBody>
          </p:sp>
          <p:sp>
            <p:nvSpPr>
              <p:cNvPr id="11754" name="Freeform 7"/>
              <p:cNvSpPr>
                <a:spLocks/>
              </p:cNvSpPr>
              <p:nvPr/>
            </p:nvSpPr>
            <p:spPr bwMode="auto">
              <a:xfrm>
                <a:off x="2119" y="1281"/>
                <a:ext cx="42" cy="72"/>
              </a:xfrm>
              <a:custGeom>
                <a:avLst/>
                <a:gdLst>
                  <a:gd name="T0" fmla="*/ 1 w 84"/>
                  <a:gd name="T1" fmla="*/ 0 h 143"/>
                  <a:gd name="T2" fmla="*/ 0 w 84"/>
                  <a:gd name="T3" fmla="*/ 1 h 143"/>
                  <a:gd name="T4" fmla="*/ 1 w 84"/>
                  <a:gd name="T5" fmla="*/ 1 h 143"/>
                  <a:gd name="T6" fmla="*/ 1 w 84"/>
                  <a:gd name="T7" fmla="*/ 0 h 143"/>
                  <a:gd name="T8" fmla="*/ 0 60000 65536"/>
                  <a:gd name="T9" fmla="*/ 0 60000 65536"/>
                  <a:gd name="T10" fmla="*/ 0 60000 65536"/>
                  <a:gd name="T11" fmla="*/ 0 60000 65536"/>
                  <a:gd name="T12" fmla="*/ 0 w 84"/>
                  <a:gd name="T13" fmla="*/ 0 h 143"/>
                  <a:gd name="T14" fmla="*/ 84 w 84"/>
                  <a:gd name="T15" fmla="*/ 143 h 143"/>
                </a:gdLst>
                <a:ahLst/>
                <a:cxnLst>
                  <a:cxn ang="T8">
                    <a:pos x="T0" y="T1"/>
                  </a:cxn>
                  <a:cxn ang="T9">
                    <a:pos x="T2" y="T3"/>
                  </a:cxn>
                  <a:cxn ang="T10">
                    <a:pos x="T4" y="T5"/>
                  </a:cxn>
                  <a:cxn ang="T11">
                    <a:pos x="T6" y="T7"/>
                  </a:cxn>
                </a:cxnLst>
                <a:rect l="T12" t="T13" r="T14" b="T15"/>
                <a:pathLst>
                  <a:path w="84" h="143">
                    <a:moveTo>
                      <a:pt x="42" y="0"/>
                    </a:moveTo>
                    <a:lnTo>
                      <a:pt x="0" y="143"/>
                    </a:lnTo>
                    <a:lnTo>
                      <a:pt x="84" y="143"/>
                    </a:lnTo>
                    <a:lnTo>
                      <a:pt x="42" y="0"/>
                    </a:lnTo>
                    <a:close/>
                  </a:path>
                </a:pathLst>
              </a:custGeom>
              <a:solidFill>
                <a:srgbClr val="000000"/>
              </a:solidFill>
              <a:ln w="9525">
                <a:noFill/>
                <a:round/>
                <a:headEnd/>
                <a:tailEnd/>
              </a:ln>
            </p:spPr>
            <p:txBody>
              <a:bodyPr/>
              <a:lstStyle/>
              <a:p>
                <a:endParaRPr lang="en-US">
                  <a:latin typeface="Calibri"/>
                  <a:cs typeface="Calibri"/>
                </a:endParaRPr>
              </a:p>
            </p:txBody>
          </p:sp>
        </p:grpSp>
        <p:grpSp>
          <p:nvGrpSpPr>
            <p:cNvPr id="11295" name="Group 8"/>
            <p:cNvGrpSpPr>
              <a:grpSpLocks/>
            </p:cNvGrpSpPr>
            <p:nvPr/>
          </p:nvGrpSpPr>
          <p:grpSpPr bwMode="auto">
            <a:xfrm>
              <a:off x="1120" y="1807"/>
              <a:ext cx="2040" cy="986"/>
              <a:chOff x="1120" y="1807"/>
              <a:chExt cx="2040" cy="986"/>
            </a:xfrm>
          </p:grpSpPr>
          <p:grpSp>
            <p:nvGrpSpPr>
              <p:cNvPr id="11661" name="Group 9"/>
              <p:cNvGrpSpPr>
                <a:grpSpLocks/>
              </p:cNvGrpSpPr>
              <p:nvPr/>
            </p:nvGrpSpPr>
            <p:grpSpPr bwMode="auto">
              <a:xfrm>
                <a:off x="1120" y="2278"/>
                <a:ext cx="2040" cy="43"/>
                <a:chOff x="1120" y="2278"/>
                <a:chExt cx="2040" cy="43"/>
              </a:xfrm>
            </p:grpSpPr>
            <p:sp>
              <p:nvSpPr>
                <p:cNvPr id="11751" name="Line 10"/>
                <p:cNvSpPr>
                  <a:spLocks noChangeShapeType="1"/>
                </p:cNvSpPr>
                <p:nvPr/>
              </p:nvSpPr>
              <p:spPr bwMode="auto">
                <a:xfrm>
                  <a:off x="1120" y="2300"/>
                  <a:ext cx="2004" cy="1"/>
                </a:xfrm>
                <a:prstGeom prst="line">
                  <a:avLst/>
                </a:prstGeom>
                <a:noFill/>
                <a:ln w="7938">
                  <a:solidFill>
                    <a:srgbClr val="000000"/>
                  </a:solidFill>
                  <a:round/>
                  <a:headEnd/>
                  <a:tailEnd/>
                </a:ln>
              </p:spPr>
              <p:txBody>
                <a:bodyPr/>
                <a:lstStyle/>
                <a:p>
                  <a:endParaRPr lang="en-US">
                    <a:latin typeface="Calibri"/>
                    <a:cs typeface="Calibri"/>
                  </a:endParaRPr>
                </a:p>
              </p:txBody>
            </p:sp>
            <p:sp>
              <p:nvSpPr>
                <p:cNvPr id="11752" name="Freeform 11"/>
                <p:cNvSpPr>
                  <a:spLocks/>
                </p:cNvSpPr>
                <p:nvPr/>
              </p:nvSpPr>
              <p:spPr bwMode="auto">
                <a:xfrm>
                  <a:off x="3088" y="2278"/>
                  <a:ext cx="72" cy="43"/>
                </a:xfrm>
                <a:custGeom>
                  <a:avLst/>
                  <a:gdLst>
                    <a:gd name="T0" fmla="*/ 1 w 144"/>
                    <a:gd name="T1" fmla="*/ 1 h 85"/>
                    <a:gd name="T2" fmla="*/ 0 w 144"/>
                    <a:gd name="T3" fmla="*/ 0 h 85"/>
                    <a:gd name="T4" fmla="*/ 0 w 144"/>
                    <a:gd name="T5" fmla="*/ 1 h 85"/>
                    <a:gd name="T6" fmla="*/ 1 w 144"/>
                    <a:gd name="T7" fmla="*/ 1 h 85"/>
                    <a:gd name="T8" fmla="*/ 0 60000 65536"/>
                    <a:gd name="T9" fmla="*/ 0 60000 65536"/>
                    <a:gd name="T10" fmla="*/ 0 60000 65536"/>
                    <a:gd name="T11" fmla="*/ 0 60000 65536"/>
                    <a:gd name="T12" fmla="*/ 0 w 144"/>
                    <a:gd name="T13" fmla="*/ 0 h 85"/>
                    <a:gd name="T14" fmla="*/ 144 w 144"/>
                    <a:gd name="T15" fmla="*/ 85 h 85"/>
                  </a:gdLst>
                  <a:ahLst/>
                  <a:cxnLst>
                    <a:cxn ang="T8">
                      <a:pos x="T0" y="T1"/>
                    </a:cxn>
                    <a:cxn ang="T9">
                      <a:pos x="T2" y="T3"/>
                    </a:cxn>
                    <a:cxn ang="T10">
                      <a:pos x="T4" y="T5"/>
                    </a:cxn>
                    <a:cxn ang="T11">
                      <a:pos x="T6" y="T7"/>
                    </a:cxn>
                  </a:cxnLst>
                  <a:rect l="T12" t="T13" r="T14" b="T15"/>
                  <a:pathLst>
                    <a:path w="144" h="85">
                      <a:moveTo>
                        <a:pt x="144" y="43"/>
                      </a:moveTo>
                      <a:lnTo>
                        <a:pt x="0" y="0"/>
                      </a:lnTo>
                      <a:lnTo>
                        <a:pt x="0" y="85"/>
                      </a:lnTo>
                      <a:lnTo>
                        <a:pt x="144" y="43"/>
                      </a:lnTo>
                      <a:close/>
                    </a:path>
                  </a:pathLst>
                </a:custGeom>
                <a:solidFill>
                  <a:srgbClr val="000000"/>
                </a:solidFill>
                <a:ln w="9525">
                  <a:noFill/>
                  <a:round/>
                  <a:headEnd/>
                  <a:tailEnd/>
                </a:ln>
              </p:spPr>
              <p:txBody>
                <a:bodyPr/>
                <a:lstStyle/>
                <a:p>
                  <a:endParaRPr lang="en-US">
                    <a:latin typeface="Calibri"/>
                    <a:cs typeface="Calibri"/>
                  </a:endParaRPr>
                </a:p>
              </p:txBody>
            </p:sp>
          </p:grpSp>
          <p:grpSp>
            <p:nvGrpSpPr>
              <p:cNvPr id="11662" name="Group 12"/>
              <p:cNvGrpSpPr>
                <a:grpSpLocks/>
              </p:cNvGrpSpPr>
              <p:nvPr/>
            </p:nvGrpSpPr>
            <p:grpSpPr bwMode="auto">
              <a:xfrm>
                <a:off x="1139" y="2109"/>
                <a:ext cx="1981" cy="384"/>
                <a:chOff x="1139" y="2109"/>
                <a:chExt cx="1981" cy="384"/>
              </a:xfrm>
            </p:grpSpPr>
            <p:sp>
              <p:nvSpPr>
                <p:cNvPr id="11721" name="Line 13"/>
                <p:cNvSpPr>
                  <a:spLocks noChangeShapeType="1"/>
                </p:cNvSpPr>
                <p:nvPr/>
              </p:nvSpPr>
              <p:spPr bwMode="auto">
                <a:xfrm flipV="1">
                  <a:off x="1139" y="2486"/>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22" name="Line 14"/>
                <p:cNvSpPr>
                  <a:spLocks noChangeShapeType="1"/>
                </p:cNvSpPr>
                <p:nvPr/>
              </p:nvSpPr>
              <p:spPr bwMode="auto">
                <a:xfrm flipV="1">
                  <a:off x="1206" y="2473"/>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23" name="Line 15"/>
                <p:cNvSpPr>
                  <a:spLocks noChangeShapeType="1"/>
                </p:cNvSpPr>
                <p:nvPr/>
              </p:nvSpPr>
              <p:spPr bwMode="auto">
                <a:xfrm flipV="1">
                  <a:off x="1273" y="2460"/>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24" name="Line 16"/>
                <p:cNvSpPr>
                  <a:spLocks noChangeShapeType="1"/>
                </p:cNvSpPr>
                <p:nvPr/>
              </p:nvSpPr>
              <p:spPr bwMode="auto">
                <a:xfrm flipV="1">
                  <a:off x="1340" y="2447"/>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25" name="Line 17"/>
                <p:cNvSpPr>
                  <a:spLocks noChangeShapeType="1"/>
                </p:cNvSpPr>
                <p:nvPr/>
              </p:nvSpPr>
              <p:spPr bwMode="auto">
                <a:xfrm flipV="1">
                  <a:off x="1407" y="2434"/>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26" name="Line 18"/>
                <p:cNvSpPr>
                  <a:spLocks noChangeShapeType="1"/>
                </p:cNvSpPr>
                <p:nvPr/>
              </p:nvSpPr>
              <p:spPr bwMode="auto">
                <a:xfrm flipV="1">
                  <a:off x="1474" y="2421"/>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27" name="Line 19"/>
                <p:cNvSpPr>
                  <a:spLocks noChangeShapeType="1"/>
                </p:cNvSpPr>
                <p:nvPr/>
              </p:nvSpPr>
              <p:spPr bwMode="auto">
                <a:xfrm flipV="1">
                  <a:off x="1541" y="2408"/>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28" name="Line 20"/>
                <p:cNvSpPr>
                  <a:spLocks noChangeShapeType="1"/>
                </p:cNvSpPr>
                <p:nvPr/>
              </p:nvSpPr>
              <p:spPr bwMode="auto">
                <a:xfrm flipV="1">
                  <a:off x="1608" y="2395"/>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29" name="Line 21"/>
                <p:cNvSpPr>
                  <a:spLocks noChangeShapeType="1"/>
                </p:cNvSpPr>
                <p:nvPr/>
              </p:nvSpPr>
              <p:spPr bwMode="auto">
                <a:xfrm flipV="1">
                  <a:off x="1675" y="2382"/>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0" name="Line 22"/>
                <p:cNvSpPr>
                  <a:spLocks noChangeShapeType="1"/>
                </p:cNvSpPr>
                <p:nvPr/>
              </p:nvSpPr>
              <p:spPr bwMode="auto">
                <a:xfrm flipV="1">
                  <a:off x="1742" y="2369"/>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1" name="Line 23"/>
                <p:cNvSpPr>
                  <a:spLocks noChangeShapeType="1"/>
                </p:cNvSpPr>
                <p:nvPr/>
              </p:nvSpPr>
              <p:spPr bwMode="auto">
                <a:xfrm flipV="1">
                  <a:off x="1809" y="2356"/>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2" name="Line 24"/>
                <p:cNvSpPr>
                  <a:spLocks noChangeShapeType="1"/>
                </p:cNvSpPr>
                <p:nvPr/>
              </p:nvSpPr>
              <p:spPr bwMode="auto">
                <a:xfrm flipV="1">
                  <a:off x="1876" y="2343"/>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3" name="Line 25"/>
                <p:cNvSpPr>
                  <a:spLocks noChangeShapeType="1"/>
                </p:cNvSpPr>
                <p:nvPr/>
              </p:nvSpPr>
              <p:spPr bwMode="auto">
                <a:xfrm flipV="1">
                  <a:off x="1943" y="2330"/>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4" name="Line 26"/>
                <p:cNvSpPr>
                  <a:spLocks noChangeShapeType="1"/>
                </p:cNvSpPr>
                <p:nvPr/>
              </p:nvSpPr>
              <p:spPr bwMode="auto">
                <a:xfrm flipV="1">
                  <a:off x="2010" y="2317"/>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5" name="Line 27"/>
                <p:cNvSpPr>
                  <a:spLocks noChangeShapeType="1"/>
                </p:cNvSpPr>
                <p:nvPr/>
              </p:nvSpPr>
              <p:spPr bwMode="auto">
                <a:xfrm flipV="1">
                  <a:off x="2077" y="2304"/>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6" name="Line 28"/>
                <p:cNvSpPr>
                  <a:spLocks noChangeShapeType="1"/>
                </p:cNvSpPr>
                <p:nvPr/>
              </p:nvSpPr>
              <p:spPr bwMode="auto">
                <a:xfrm flipV="1">
                  <a:off x="2144" y="2291"/>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7" name="Line 29"/>
                <p:cNvSpPr>
                  <a:spLocks noChangeShapeType="1"/>
                </p:cNvSpPr>
                <p:nvPr/>
              </p:nvSpPr>
              <p:spPr bwMode="auto">
                <a:xfrm flipV="1">
                  <a:off x="2211" y="2278"/>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8" name="Line 30"/>
                <p:cNvSpPr>
                  <a:spLocks noChangeShapeType="1"/>
                </p:cNvSpPr>
                <p:nvPr/>
              </p:nvSpPr>
              <p:spPr bwMode="auto">
                <a:xfrm flipV="1">
                  <a:off x="2278" y="2265"/>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39" name="Line 31"/>
                <p:cNvSpPr>
                  <a:spLocks noChangeShapeType="1"/>
                </p:cNvSpPr>
                <p:nvPr/>
              </p:nvSpPr>
              <p:spPr bwMode="auto">
                <a:xfrm flipV="1">
                  <a:off x="2345" y="2252"/>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0" name="Line 32"/>
                <p:cNvSpPr>
                  <a:spLocks noChangeShapeType="1"/>
                </p:cNvSpPr>
                <p:nvPr/>
              </p:nvSpPr>
              <p:spPr bwMode="auto">
                <a:xfrm flipV="1">
                  <a:off x="2412" y="2239"/>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1" name="Line 33"/>
                <p:cNvSpPr>
                  <a:spLocks noChangeShapeType="1"/>
                </p:cNvSpPr>
                <p:nvPr/>
              </p:nvSpPr>
              <p:spPr bwMode="auto">
                <a:xfrm flipV="1">
                  <a:off x="2479" y="2226"/>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2" name="Line 34"/>
                <p:cNvSpPr>
                  <a:spLocks noChangeShapeType="1"/>
                </p:cNvSpPr>
                <p:nvPr/>
              </p:nvSpPr>
              <p:spPr bwMode="auto">
                <a:xfrm flipV="1">
                  <a:off x="2546" y="2213"/>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3" name="Line 35"/>
                <p:cNvSpPr>
                  <a:spLocks noChangeShapeType="1"/>
                </p:cNvSpPr>
                <p:nvPr/>
              </p:nvSpPr>
              <p:spPr bwMode="auto">
                <a:xfrm flipV="1">
                  <a:off x="2614" y="2200"/>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4" name="Line 36"/>
                <p:cNvSpPr>
                  <a:spLocks noChangeShapeType="1"/>
                </p:cNvSpPr>
                <p:nvPr/>
              </p:nvSpPr>
              <p:spPr bwMode="auto">
                <a:xfrm flipV="1">
                  <a:off x="2681" y="2187"/>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5" name="Line 37"/>
                <p:cNvSpPr>
                  <a:spLocks noChangeShapeType="1"/>
                </p:cNvSpPr>
                <p:nvPr/>
              </p:nvSpPr>
              <p:spPr bwMode="auto">
                <a:xfrm flipV="1">
                  <a:off x="2748" y="2174"/>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6" name="Line 38"/>
                <p:cNvSpPr>
                  <a:spLocks noChangeShapeType="1"/>
                </p:cNvSpPr>
                <p:nvPr/>
              </p:nvSpPr>
              <p:spPr bwMode="auto">
                <a:xfrm flipV="1">
                  <a:off x="2815" y="2161"/>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7" name="Line 39"/>
                <p:cNvSpPr>
                  <a:spLocks noChangeShapeType="1"/>
                </p:cNvSpPr>
                <p:nvPr/>
              </p:nvSpPr>
              <p:spPr bwMode="auto">
                <a:xfrm flipV="1">
                  <a:off x="2882" y="2148"/>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8" name="Line 40"/>
                <p:cNvSpPr>
                  <a:spLocks noChangeShapeType="1"/>
                </p:cNvSpPr>
                <p:nvPr/>
              </p:nvSpPr>
              <p:spPr bwMode="auto">
                <a:xfrm flipV="1">
                  <a:off x="2949" y="2135"/>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49" name="Line 41"/>
                <p:cNvSpPr>
                  <a:spLocks noChangeShapeType="1"/>
                </p:cNvSpPr>
                <p:nvPr/>
              </p:nvSpPr>
              <p:spPr bwMode="auto">
                <a:xfrm flipV="1">
                  <a:off x="3016" y="2122"/>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50" name="Line 42"/>
                <p:cNvSpPr>
                  <a:spLocks noChangeShapeType="1"/>
                </p:cNvSpPr>
                <p:nvPr/>
              </p:nvSpPr>
              <p:spPr bwMode="auto">
                <a:xfrm flipV="1">
                  <a:off x="3083" y="2109"/>
                  <a:ext cx="37" cy="7"/>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663" name="Group 43"/>
              <p:cNvGrpSpPr>
                <a:grpSpLocks/>
              </p:cNvGrpSpPr>
              <p:nvPr/>
            </p:nvGrpSpPr>
            <p:grpSpPr bwMode="auto">
              <a:xfrm>
                <a:off x="1182" y="1951"/>
                <a:ext cx="1914" cy="696"/>
                <a:chOff x="1182" y="1951"/>
                <a:chExt cx="1914" cy="696"/>
              </a:xfrm>
            </p:grpSpPr>
            <p:sp>
              <p:nvSpPr>
                <p:cNvPr id="11692" name="Line 44"/>
                <p:cNvSpPr>
                  <a:spLocks noChangeShapeType="1"/>
                </p:cNvSpPr>
                <p:nvPr/>
              </p:nvSpPr>
              <p:spPr bwMode="auto">
                <a:xfrm flipV="1">
                  <a:off x="1182" y="2634"/>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93" name="Line 45"/>
                <p:cNvSpPr>
                  <a:spLocks noChangeShapeType="1"/>
                </p:cNvSpPr>
                <p:nvPr/>
              </p:nvSpPr>
              <p:spPr bwMode="auto">
                <a:xfrm flipV="1">
                  <a:off x="1249" y="260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94" name="Line 46"/>
                <p:cNvSpPr>
                  <a:spLocks noChangeShapeType="1"/>
                </p:cNvSpPr>
                <p:nvPr/>
              </p:nvSpPr>
              <p:spPr bwMode="auto">
                <a:xfrm flipV="1">
                  <a:off x="1316" y="2585"/>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95" name="Line 47"/>
                <p:cNvSpPr>
                  <a:spLocks noChangeShapeType="1"/>
                </p:cNvSpPr>
                <p:nvPr/>
              </p:nvSpPr>
              <p:spPr bwMode="auto">
                <a:xfrm flipV="1">
                  <a:off x="1383" y="2561"/>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96" name="Line 48"/>
                <p:cNvSpPr>
                  <a:spLocks noChangeShapeType="1"/>
                </p:cNvSpPr>
                <p:nvPr/>
              </p:nvSpPr>
              <p:spPr bwMode="auto">
                <a:xfrm flipV="1">
                  <a:off x="1450" y="2536"/>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97" name="Line 49"/>
                <p:cNvSpPr>
                  <a:spLocks noChangeShapeType="1"/>
                </p:cNvSpPr>
                <p:nvPr/>
              </p:nvSpPr>
              <p:spPr bwMode="auto">
                <a:xfrm flipV="1">
                  <a:off x="1517" y="2512"/>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98" name="Line 50"/>
                <p:cNvSpPr>
                  <a:spLocks noChangeShapeType="1"/>
                </p:cNvSpPr>
                <p:nvPr/>
              </p:nvSpPr>
              <p:spPr bwMode="auto">
                <a:xfrm flipV="1">
                  <a:off x="1584" y="2487"/>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99" name="Line 51"/>
                <p:cNvSpPr>
                  <a:spLocks noChangeShapeType="1"/>
                </p:cNvSpPr>
                <p:nvPr/>
              </p:nvSpPr>
              <p:spPr bwMode="auto">
                <a:xfrm flipV="1">
                  <a:off x="1651" y="2463"/>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0" name="Line 52"/>
                <p:cNvSpPr>
                  <a:spLocks noChangeShapeType="1"/>
                </p:cNvSpPr>
                <p:nvPr/>
              </p:nvSpPr>
              <p:spPr bwMode="auto">
                <a:xfrm flipV="1">
                  <a:off x="1718" y="243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1" name="Line 53"/>
                <p:cNvSpPr>
                  <a:spLocks noChangeShapeType="1"/>
                </p:cNvSpPr>
                <p:nvPr/>
              </p:nvSpPr>
              <p:spPr bwMode="auto">
                <a:xfrm flipV="1">
                  <a:off x="1785" y="2414"/>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2" name="Line 54"/>
                <p:cNvSpPr>
                  <a:spLocks noChangeShapeType="1"/>
                </p:cNvSpPr>
                <p:nvPr/>
              </p:nvSpPr>
              <p:spPr bwMode="auto">
                <a:xfrm flipV="1">
                  <a:off x="1852" y="2390"/>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3" name="Line 55"/>
                <p:cNvSpPr>
                  <a:spLocks noChangeShapeType="1"/>
                </p:cNvSpPr>
                <p:nvPr/>
              </p:nvSpPr>
              <p:spPr bwMode="auto">
                <a:xfrm flipV="1">
                  <a:off x="1919" y="236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4" name="Line 56"/>
                <p:cNvSpPr>
                  <a:spLocks noChangeShapeType="1"/>
                </p:cNvSpPr>
                <p:nvPr/>
              </p:nvSpPr>
              <p:spPr bwMode="auto">
                <a:xfrm flipV="1">
                  <a:off x="1986" y="2341"/>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5" name="Line 57"/>
                <p:cNvSpPr>
                  <a:spLocks noChangeShapeType="1"/>
                </p:cNvSpPr>
                <p:nvPr/>
              </p:nvSpPr>
              <p:spPr bwMode="auto">
                <a:xfrm flipV="1">
                  <a:off x="2053" y="2317"/>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6" name="Line 58"/>
                <p:cNvSpPr>
                  <a:spLocks noChangeShapeType="1"/>
                </p:cNvSpPr>
                <p:nvPr/>
              </p:nvSpPr>
              <p:spPr bwMode="auto">
                <a:xfrm flipV="1">
                  <a:off x="2120" y="2293"/>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7" name="Line 59"/>
                <p:cNvSpPr>
                  <a:spLocks noChangeShapeType="1"/>
                </p:cNvSpPr>
                <p:nvPr/>
              </p:nvSpPr>
              <p:spPr bwMode="auto">
                <a:xfrm flipV="1">
                  <a:off x="2187" y="2268"/>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8" name="Line 60"/>
                <p:cNvSpPr>
                  <a:spLocks noChangeShapeType="1"/>
                </p:cNvSpPr>
                <p:nvPr/>
              </p:nvSpPr>
              <p:spPr bwMode="auto">
                <a:xfrm flipV="1">
                  <a:off x="2254" y="2244"/>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09" name="Line 61"/>
                <p:cNvSpPr>
                  <a:spLocks noChangeShapeType="1"/>
                </p:cNvSpPr>
                <p:nvPr/>
              </p:nvSpPr>
              <p:spPr bwMode="auto">
                <a:xfrm flipV="1">
                  <a:off x="2321" y="2220"/>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0" name="Line 62"/>
                <p:cNvSpPr>
                  <a:spLocks noChangeShapeType="1"/>
                </p:cNvSpPr>
                <p:nvPr/>
              </p:nvSpPr>
              <p:spPr bwMode="auto">
                <a:xfrm flipV="1">
                  <a:off x="2388" y="219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1" name="Line 63"/>
                <p:cNvSpPr>
                  <a:spLocks noChangeShapeType="1"/>
                </p:cNvSpPr>
                <p:nvPr/>
              </p:nvSpPr>
              <p:spPr bwMode="auto">
                <a:xfrm flipV="1">
                  <a:off x="2456" y="2171"/>
                  <a:ext cx="37"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2" name="Line 64"/>
                <p:cNvSpPr>
                  <a:spLocks noChangeShapeType="1"/>
                </p:cNvSpPr>
                <p:nvPr/>
              </p:nvSpPr>
              <p:spPr bwMode="auto">
                <a:xfrm flipV="1">
                  <a:off x="2523" y="2146"/>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3" name="Line 65"/>
                <p:cNvSpPr>
                  <a:spLocks noChangeShapeType="1"/>
                </p:cNvSpPr>
                <p:nvPr/>
              </p:nvSpPr>
              <p:spPr bwMode="auto">
                <a:xfrm flipV="1">
                  <a:off x="2590" y="2122"/>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4" name="Line 66"/>
                <p:cNvSpPr>
                  <a:spLocks noChangeShapeType="1"/>
                </p:cNvSpPr>
                <p:nvPr/>
              </p:nvSpPr>
              <p:spPr bwMode="auto">
                <a:xfrm flipV="1">
                  <a:off x="2657" y="2098"/>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5" name="Line 67"/>
                <p:cNvSpPr>
                  <a:spLocks noChangeShapeType="1"/>
                </p:cNvSpPr>
                <p:nvPr/>
              </p:nvSpPr>
              <p:spPr bwMode="auto">
                <a:xfrm flipV="1">
                  <a:off x="2724" y="2073"/>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6" name="Line 68"/>
                <p:cNvSpPr>
                  <a:spLocks noChangeShapeType="1"/>
                </p:cNvSpPr>
                <p:nvPr/>
              </p:nvSpPr>
              <p:spPr bwMode="auto">
                <a:xfrm flipV="1">
                  <a:off x="2791" y="2049"/>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7" name="Line 69"/>
                <p:cNvSpPr>
                  <a:spLocks noChangeShapeType="1"/>
                </p:cNvSpPr>
                <p:nvPr/>
              </p:nvSpPr>
              <p:spPr bwMode="auto">
                <a:xfrm flipV="1">
                  <a:off x="2858" y="2024"/>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8" name="Line 70"/>
                <p:cNvSpPr>
                  <a:spLocks noChangeShapeType="1"/>
                </p:cNvSpPr>
                <p:nvPr/>
              </p:nvSpPr>
              <p:spPr bwMode="auto">
                <a:xfrm flipV="1">
                  <a:off x="2925" y="2000"/>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19" name="Line 71"/>
                <p:cNvSpPr>
                  <a:spLocks noChangeShapeType="1"/>
                </p:cNvSpPr>
                <p:nvPr/>
              </p:nvSpPr>
              <p:spPr bwMode="auto">
                <a:xfrm flipV="1">
                  <a:off x="2992" y="1976"/>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20" name="Line 72"/>
                <p:cNvSpPr>
                  <a:spLocks noChangeShapeType="1"/>
                </p:cNvSpPr>
                <p:nvPr/>
              </p:nvSpPr>
              <p:spPr bwMode="auto">
                <a:xfrm flipV="1">
                  <a:off x="3059" y="1951"/>
                  <a:ext cx="37" cy="14"/>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664" name="Group 73"/>
              <p:cNvGrpSpPr>
                <a:grpSpLocks/>
              </p:cNvGrpSpPr>
              <p:nvPr/>
            </p:nvGrpSpPr>
            <p:grpSpPr bwMode="auto">
              <a:xfrm>
                <a:off x="1248" y="1807"/>
                <a:ext cx="1780" cy="986"/>
                <a:chOff x="1248" y="1807"/>
                <a:chExt cx="1780" cy="986"/>
              </a:xfrm>
            </p:grpSpPr>
            <p:sp>
              <p:nvSpPr>
                <p:cNvPr id="11665" name="Line 74"/>
                <p:cNvSpPr>
                  <a:spLocks noChangeShapeType="1"/>
                </p:cNvSpPr>
                <p:nvPr/>
              </p:nvSpPr>
              <p:spPr bwMode="auto">
                <a:xfrm flipV="1">
                  <a:off x="1248" y="277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66" name="Line 75"/>
                <p:cNvSpPr>
                  <a:spLocks noChangeShapeType="1"/>
                </p:cNvSpPr>
                <p:nvPr/>
              </p:nvSpPr>
              <p:spPr bwMode="auto">
                <a:xfrm flipV="1">
                  <a:off x="1315" y="273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67" name="Line 76"/>
                <p:cNvSpPr>
                  <a:spLocks noChangeShapeType="1"/>
                </p:cNvSpPr>
                <p:nvPr/>
              </p:nvSpPr>
              <p:spPr bwMode="auto">
                <a:xfrm flipV="1">
                  <a:off x="1382" y="269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68" name="Line 77"/>
                <p:cNvSpPr>
                  <a:spLocks noChangeShapeType="1"/>
                </p:cNvSpPr>
                <p:nvPr/>
              </p:nvSpPr>
              <p:spPr bwMode="auto">
                <a:xfrm flipV="1">
                  <a:off x="1449" y="266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69" name="Line 78"/>
                <p:cNvSpPr>
                  <a:spLocks noChangeShapeType="1"/>
                </p:cNvSpPr>
                <p:nvPr/>
              </p:nvSpPr>
              <p:spPr bwMode="auto">
                <a:xfrm flipV="1">
                  <a:off x="1516" y="2623"/>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0" name="Line 79"/>
                <p:cNvSpPr>
                  <a:spLocks noChangeShapeType="1"/>
                </p:cNvSpPr>
                <p:nvPr/>
              </p:nvSpPr>
              <p:spPr bwMode="auto">
                <a:xfrm flipV="1">
                  <a:off x="1583" y="2586"/>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1" name="Line 80"/>
                <p:cNvSpPr>
                  <a:spLocks noChangeShapeType="1"/>
                </p:cNvSpPr>
                <p:nvPr/>
              </p:nvSpPr>
              <p:spPr bwMode="auto">
                <a:xfrm flipV="1">
                  <a:off x="1650" y="2549"/>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2" name="Line 81"/>
                <p:cNvSpPr>
                  <a:spLocks noChangeShapeType="1"/>
                </p:cNvSpPr>
                <p:nvPr/>
              </p:nvSpPr>
              <p:spPr bwMode="auto">
                <a:xfrm flipV="1">
                  <a:off x="1717" y="251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3" name="Line 82"/>
                <p:cNvSpPr>
                  <a:spLocks noChangeShapeType="1"/>
                </p:cNvSpPr>
                <p:nvPr/>
              </p:nvSpPr>
              <p:spPr bwMode="auto">
                <a:xfrm flipV="1">
                  <a:off x="1784" y="247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4" name="Line 83"/>
                <p:cNvSpPr>
                  <a:spLocks noChangeShapeType="1"/>
                </p:cNvSpPr>
                <p:nvPr/>
              </p:nvSpPr>
              <p:spPr bwMode="auto">
                <a:xfrm flipV="1">
                  <a:off x="1851" y="243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5" name="Line 84"/>
                <p:cNvSpPr>
                  <a:spLocks noChangeShapeType="1"/>
                </p:cNvSpPr>
                <p:nvPr/>
              </p:nvSpPr>
              <p:spPr bwMode="auto">
                <a:xfrm flipV="1">
                  <a:off x="1918" y="240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6" name="Line 85"/>
                <p:cNvSpPr>
                  <a:spLocks noChangeShapeType="1"/>
                </p:cNvSpPr>
                <p:nvPr/>
              </p:nvSpPr>
              <p:spPr bwMode="auto">
                <a:xfrm flipV="1">
                  <a:off x="1985" y="2364"/>
                  <a:ext cx="38" cy="2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7" name="Line 86"/>
                <p:cNvSpPr>
                  <a:spLocks noChangeShapeType="1"/>
                </p:cNvSpPr>
                <p:nvPr/>
              </p:nvSpPr>
              <p:spPr bwMode="auto">
                <a:xfrm flipV="1">
                  <a:off x="2052" y="2327"/>
                  <a:ext cx="38" cy="2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8" name="Line 87"/>
                <p:cNvSpPr>
                  <a:spLocks noChangeShapeType="1"/>
                </p:cNvSpPr>
                <p:nvPr/>
              </p:nvSpPr>
              <p:spPr bwMode="auto">
                <a:xfrm flipV="1">
                  <a:off x="2119" y="2290"/>
                  <a:ext cx="38" cy="2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79" name="Line 88"/>
                <p:cNvSpPr>
                  <a:spLocks noChangeShapeType="1"/>
                </p:cNvSpPr>
                <p:nvPr/>
              </p:nvSpPr>
              <p:spPr bwMode="auto">
                <a:xfrm flipV="1">
                  <a:off x="2186" y="225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0" name="Line 89"/>
                <p:cNvSpPr>
                  <a:spLocks noChangeShapeType="1"/>
                </p:cNvSpPr>
                <p:nvPr/>
              </p:nvSpPr>
              <p:spPr bwMode="auto">
                <a:xfrm flipV="1">
                  <a:off x="2253" y="221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1" name="Line 90"/>
                <p:cNvSpPr>
                  <a:spLocks noChangeShapeType="1"/>
                </p:cNvSpPr>
                <p:nvPr/>
              </p:nvSpPr>
              <p:spPr bwMode="auto">
                <a:xfrm flipV="1">
                  <a:off x="2320" y="217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2" name="Line 91"/>
                <p:cNvSpPr>
                  <a:spLocks noChangeShapeType="1"/>
                </p:cNvSpPr>
                <p:nvPr/>
              </p:nvSpPr>
              <p:spPr bwMode="auto">
                <a:xfrm flipV="1">
                  <a:off x="2387" y="214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3" name="Line 92"/>
                <p:cNvSpPr>
                  <a:spLocks noChangeShapeType="1"/>
                </p:cNvSpPr>
                <p:nvPr/>
              </p:nvSpPr>
              <p:spPr bwMode="auto">
                <a:xfrm flipV="1">
                  <a:off x="2454" y="2104"/>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4" name="Line 93"/>
                <p:cNvSpPr>
                  <a:spLocks noChangeShapeType="1"/>
                </p:cNvSpPr>
                <p:nvPr/>
              </p:nvSpPr>
              <p:spPr bwMode="auto">
                <a:xfrm flipV="1">
                  <a:off x="2521" y="2067"/>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5" name="Line 94"/>
                <p:cNvSpPr>
                  <a:spLocks noChangeShapeType="1"/>
                </p:cNvSpPr>
                <p:nvPr/>
              </p:nvSpPr>
              <p:spPr bwMode="auto">
                <a:xfrm flipV="1">
                  <a:off x="2588" y="2030"/>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6" name="Line 95"/>
                <p:cNvSpPr>
                  <a:spLocks noChangeShapeType="1"/>
                </p:cNvSpPr>
                <p:nvPr/>
              </p:nvSpPr>
              <p:spPr bwMode="auto">
                <a:xfrm flipV="1">
                  <a:off x="2655" y="1993"/>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7" name="Line 96"/>
                <p:cNvSpPr>
                  <a:spLocks noChangeShapeType="1"/>
                </p:cNvSpPr>
                <p:nvPr/>
              </p:nvSpPr>
              <p:spPr bwMode="auto">
                <a:xfrm flipV="1">
                  <a:off x="2722" y="195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8" name="Line 97"/>
                <p:cNvSpPr>
                  <a:spLocks noChangeShapeType="1"/>
                </p:cNvSpPr>
                <p:nvPr/>
              </p:nvSpPr>
              <p:spPr bwMode="auto">
                <a:xfrm flipV="1">
                  <a:off x="2789" y="191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89" name="Line 98"/>
                <p:cNvSpPr>
                  <a:spLocks noChangeShapeType="1"/>
                </p:cNvSpPr>
                <p:nvPr/>
              </p:nvSpPr>
              <p:spPr bwMode="auto">
                <a:xfrm flipV="1">
                  <a:off x="2856" y="188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90" name="Line 99"/>
                <p:cNvSpPr>
                  <a:spLocks noChangeShapeType="1"/>
                </p:cNvSpPr>
                <p:nvPr/>
              </p:nvSpPr>
              <p:spPr bwMode="auto">
                <a:xfrm flipV="1">
                  <a:off x="2923" y="1844"/>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91" name="Line 100"/>
                <p:cNvSpPr>
                  <a:spLocks noChangeShapeType="1"/>
                </p:cNvSpPr>
                <p:nvPr/>
              </p:nvSpPr>
              <p:spPr bwMode="auto">
                <a:xfrm flipV="1">
                  <a:off x="2991" y="1807"/>
                  <a:ext cx="37" cy="21"/>
                </a:xfrm>
                <a:prstGeom prst="line">
                  <a:avLst/>
                </a:prstGeom>
                <a:noFill/>
                <a:ln w="1588">
                  <a:solidFill>
                    <a:srgbClr val="000000"/>
                  </a:solidFill>
                  <a:round/>
                  <a:headEnd/>
                  <a:tailEnd/>
                </a:ln>
              </p:spPr>
              <p:txBody>
                <a:bodyPr/>
                <a:lstStyle/>
                <a:p>
                  <a:endParaRPr lang="en-US">
                    <a:latin typeface="Calibri"/>
                    <a:cs typeface="Calibri"/>
                  </a:endParaRPr>
                </a:p>
              </p:txBody>
            </p:sp>
          </p:grpSp>
        </p:grpSp>
        <p:grpSp>
          <p:nvGrpSpPr>
            <p:cNvPr id="11296" name="Group 101"/>
            <p:cNvGrpSpPr>
              <a:grpSpLocks/>
            </p:cNvGrpSpPr>
            <p:nvPr/>
          </p:nvGrpSpPr>
          <p:grpSpPr bwMode="auto">
            <a:xfrm>
              <a:off x="1470" y="1558"/>
              <a:ext cx="1315" cy="1509"/>
              <a:chOff x="1470" y="1558"/>
              <a:chExt cx="1315" cy="1509"/>
            </a:xfrm>
          </p:grpSpPr>
          <p:sp>
            <p:nvSpPr>
              <p:cNvPr id="11638" name="Line 102"/>
              <p:cNvSpPr>
                <a:spLocks noChangeShapeType="1"/>
              </p:cNvSpPr>
              <p:nvPr/>
            </p:nvSpPr>
            <p:spPr bwMode="auto">
              <a:xfrm flipV="1">
                <a:off x="1470" y="3029"/>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39" name="Line 103"/>
              <p:cNvSpPr>
                <a:spLocks noChangeShapeType="1"/>
              </p:cNvSpPr>
              <p:nvPr/>
            </p:nvSpPr>
            <p:spPr bwMode="auto">
              <a:xfrm flipV="1">
                <a:off x="1529" y="2963"/>
                <a:ext cx="3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0" name="Line 104"/>
              <p:cNvSpPr>
                <a:spLocks noChangeShapeType="1"/>
              </p:cNvSpPr>
              <p:nvPr/>
            </p:nvSpPr>
            <p:spPr bwMode="auto">
              <a:xfrm flipV="1">
                <a:off x="1587" y="2896"/>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1" name="Line 105"/>
              <p:cNvSpPr>
                <a:spLocks noChangeShapeType="1"/>
              </p:cNvSpPr>
              <p:nvPr/>
            </p:nvSpPr>
            <p:spPr bwMode="auto">
              <a:xfrm flipV="1">
                <a:off x="1645" y="2829"/>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2" name="Line 106"/>
              <p:cNvSpPr>
                <a:spLocks noChangeShapeType="1"/>
              </p:cNvSpPr>
              <p:nvPr/>
            </p:nvSpPr>
            <p:spPr bwMode="auto">
              <a:xfrm flipV="1">
                <a:off x="1703" y="2762"/>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3" name="Line 107"/>
              <p:cNvSpPr>
                <a:spLocks noChangeShapeType="1"/>
              </p:cNvSpPr>
              <p:nvPr/>
            </p:nvSpPr>
            <p:spPr bwMode="auto">
              <a:xfrm flipV="1">
                <a:off x="1762" y="2695"/>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4" name="Line 108"/>
              <p:cNvSpPr>
                <a:spLocks noChangeShapeType="1"/>
              </p:cNvSpPr>
              <p:nvPr/>
            </p:nvSpPr>
            <p:spPr bwMode="auto">
              <a:xfrm flipV="1">
                <a:off x="1820" y="2628"/>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5" name="Line 109"/>
              <p:cNvSpPr>
                <a:spLocks noChangeShapeType="1"/>
              </p:cNvSpPr>
              <p:nvPr/>
            </p:nvSpPr>
            <p:spPr bwMode="auto">
              <a:xfrm flipV="1">
                <a:off x="1879" y="2561"/>
                <a:ext cx="3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6" name="Line 110"/>
              <p:cNvSpPr>
                <a:spLocks noChangeShapeType="1"/>
              </p:cNvSpPr>
              <p:nvPr/>
            </p:nvSpPr>
            <p:spPr bwMode="auto">
              <a:xfrm flipV="1">
                <a:off x="1937" y="2494"/>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7" name="Line 111"/>
              <p:cNvSpPr>
                <a:spLocks noChangeShapeType="1"/>
              </p:cNvSpPr>
              <p:nvPr/>
            </p:nvSpPr>
            <p:spPr bwMode="auto">
              <a:xfrm flipV="1">
                <a:off x="1995" y="2427"/>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8" name="Line 112"/>
              <p:cNvSpPr>
                <a:spLocks noChangeShapeType="1"/>
              </p:cNvSpPr>
              <p:nvPr/>
            </p:nvSpPr>
            <p:spPr bwMode="auto">
              <a:xfrm flipV="1">
                <a:off x="2053" y="2361"/>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49" name="Line 113"/>
              <p:cNvSpPr>
                <a:spLocks noChangeShapeType="1"/>
              </p:cNvSpPr>
              <p:nvPr/>
            </p:nvSpPr>
            <p:spPr bwMode="auto">
              <a:xfrm flipV="1">
                <a:off x="2111" y="2294"/>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0" name="Line 114"/>
              <p:cNvSpPr>
                <a:spLocks noChangeShapeType="1"/>
              </p:cNvSpPr>
              <p:nvPr/>
            </p:nvSpPr>
            <p:spPr bwMode="auto">
              <a:xfrm flipV="1">
                <a:off x="2169" y="2227"/>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1" name="Line 115"/>
              <p:cNvSpPr>
                <a:spLocks noChangeShapeType="1"/>
              </p:cNvSpPr>
              <p:nvPr/>
            </p:nvSpPr>
            <p:spPr bwMode="auto">
              <a:xfrm flipV="1">
                <a:off x="2228" y="2160"/>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2" name="Line 116"/>
              <p:cNvSpPr>
                <a:spLocks noChangeShapeType="1"/>
              </p:cNvSpPr>
              <p:nvPr/>
            </p:nvSpPr>
            <p:spPr bwMode="auto">
              <a:xfrm flipV="1">
                <a:off x="2286" y="2093"/>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3" name="Line 117"/>
              <p:cNvSpPr>
                <a:spLocks noChangeShapeType="1"/>
              </p:cNvSpPr>
              <p:nvPr/>
            </p:nvSpPr>
            <p:spPr bwMode="auto">
              <a:xfrm flipV="1">
                <a:off x="2345" y="2026"/>
                <a:ext cx="3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4" name="Line 118"/>
              <p:cNvSpPr>
                <a:spLocks noChangeShapeType="1"/>
              </p:cNvSpPr>
              <p:nvPr/>
            </p:nvSpPr>
            <p:spPr bwMode="auto">
              <a:xfrm flipV="1">
                <a:off x="2403" y="1959"/>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5" name="Line 119"/>
              <p:cNvSpPr>
                <a:spLocks noChangeShapeType="1"/>
              </p:cNvSpPr>
              <p:nvPr/>
            </p:nvSpPr>
            <p:spPr bwMode="auto">
              <a:xfrm flipV="1">
                <a:off x="2461" y="1892"/>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6" name="Line 120"/>
              <p:cNvSpPr>
                <a:spLocks noChangeShapeType="1"/>
              </p:cNvSpPr>
              <p:nvPr/>
            </p:nvSpPr>
            <p:spPr bwMode="auto">
              <a:xfrm flipV="1">
                <a:off x="2520" y="1825"/>
                <a:ext cx="3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7" name="Line 121"/>
              <p:cNvSpPr>
                <a:spLocks noChangeShapeType="1"/>
              </p:cNvSpPr>
              <p:nvPr/>
            </p:nvSpPr>
            <p:spPr bwMode="auto">
              <a:xfrm flipV="1">
                <a:off x="2578" y="1759"/>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8" name="Line 122"/>
              <p:cNvSpPr>
                <a:spLocks noChangeShapeType="1"/>
              </p:cNvSpPr>
              <p:nvPr/>
            </p:nvSpPr>
            <p:spPr bwMode="auto">
              <a:xfrm flipV="1">
                <a:off x="2636" y="1692"/>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59" name="Line 123"/>
              <p:cNvSpPr>
                <a:spLocks noChangeShapeType="1"/>
              </p:cNvSpPr>
              <p:nvPr/>
            </p:nvSpPr>
            <p:spPr bwMode="auto">
              <a:xfrm flipV="1">
                <a:off x="2694" y="1625"/>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60" name="Line 124"/>
              <p:cNvSpPr>
                <a:spLocks noChangeShapeType="1"/>
              </p:cNvSpPr>
              <p:nvPr/>
            </p:nvSpPr>
            <p:spPr bwMode="auto">
              <a:xfrm flipV="1">
                <a:off x="2752" y="1558"/>
                <a:ext cx="33"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297" name="Group 125"/>
            <p:cNvGrpSpPr>
              <a:grpSpLocks/>
            </p:cNvGrpSpPr>
            <p:nvPr/>
          </p:nvGrpSpPr>
          <p:grpSpPr bwMode="auto">
            <a:xfrm>
              <a:off x="1630" y="1418"/>
              <a:ext cx="1019" cy="1763"/>
              <a:chOff x="1630" y="1418"/>
              <a:chExt cx="1019" cy="1763"/>
            </a:xfrm>
          </p:grpSpPr>
          <p:sp>
            <p:nvSpPr>
              <p:cNvPr id="11611" name="Line 126"/>
              <p:cNvSpPr>
                <a:spLocks noChangeShapeType="1"/>
              </p:cNvSpPr>
              <p:nvPr/>
            </p:nvSpPr>
            <p:spPr bwMode="auto">
              <a:xfrm flipV="1">
                <a:off x="1630" y="3143"/>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12" name="Line 127"/>
              <p:cNvSpPr>
                <a:spLocks noChangeShapeType="1"/>
              </p:cNvSpPr>
              <p:nvPr/>
            </p:nvSpPr>
            <p:spPr bwMode="auto">
              <a:xfrm flipV="1">
                <a:off x="1669" y="3076"/>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13" name="Line 128"/>
              <p:cNvSpPr>
                <a:spLocks noChangeShapeType="1"/>
              </p:cNvSpPr>
              <p:nvPr/>
            </p:nvSpPr>
            <p:spPr bwMode="auto">
              <a:xfrm flipV="1">
                <a:off x="1707" y="3009"/>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14" name="Line 129"/>
              <p:cNvSpPr>
                <a:spLocks noChangeShapeType="1"/>
              </p:cNvSpPr>
              <p:nvPr/>
            </p:nvSpPr>
            <p:spPr bwMode="auto">
              <a:xfrm flipV="1">
                <a:off x="1746" y="2942"/>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15" name="Line 130"/>
              <p:cNvSpPr>
                <a:spLocks noChangeShapeType="1"/>
              </p:cNvSpPr>
              <p:nvPr/>
            </p:nvSpPr>
            <p:spPr bwMode="auto">
              <a:xfrm flipV="1">
                <a:off x="1785" y="2875"/>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16" name="Line 131"/>
              <p:cNvSpPr>
                <a:spLocks noChangeShapeType="1"/>
              </p:cNvSpPr>
              <p:nvPr/>
            </p:nvSpPr>
            <p:spPr bwMode="auto">
              <a:xfrm flipV="1">
                <a:off x="1823" y="2809"/>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17" name="Line 132"/>
              <p:cNvSpPr>
                <a:spLocks noChangeShapeType="1"/>
              </p:cNvSpPr>
              <p:nvPr/>
            </p:nvSpPr>
            <p:spPr bwMode="auto">
              <a:xfrm flipV="1">
                <a:off x="1862" y="2742"/>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18" name="Line 133"/>
              <p:cNvSpPr>
                <a:spLocks noChangeShapeType="1"/>
              </p:cNvSpPr>
              <p:nvPr/>
            </p:nvSpPr>
            <p:spPr bwMode="auto">
              <a:xfrm flipV="1">
                <a:off x="1901" y="2675"/>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19" name="Line 134"/>
              <p:cNvSpPr>
                <a:spLocks noChangeShapeType="1"/>
              </p:cNvSpPr>
              <p:nvPr/>
            </p:nvSpPr>
            <p:spPr bwMode="auto">
              <a:xfrm flipV="1">
                <a:off x="1939" y="2608"/>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0" name="Line 135"/>
              <p:cNvSpPr>
                <a:spLocks noChangeShapeType="1"/>
              </p:cNvSpPr>
              <p:nvPr/>
            </p:nvSpPr>
            <p:spPr bwMode="auto">
              <a:xfrm flipV="1">
                <a:off x="1978" y="2541"/>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1" name="Line 136"/>
              <p:cNvSpPr>
                <a:spLocks noChangeShapeType="1"/>
              </p:cNvSpPr>
              <p:nvPr/>
            </p:nvSpPr>
            <p:spPr bwMode="auto">
              <a:xfrm flipV="1">
                <a:off x="2016" y="2474"/>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2" name="Line 137"/>
              <p:cNvSpPr>
                <a:spLocks noChangeShapeType="1"/>
              </p:cNvSpPr>
              <p:nvPr/>
            </p:nvSpPr>
            <p:spPr bwMode="auto">
              <a:xfrm flipV="1">
                <a:off x="2055" y="2407"/>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3" name="Line 138"/>
              <p:cNvSpPr>
                <a:spLocks noChangeShapeType="1"/>
              </p:cNvSpPr>
              <p:nvPr/>
            </p:nvSpPr>
            <p:spPr bwMode="auto">
              <a:xfrm flipV="1">
                <a:off x="2094" y="2340"/>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4" name="Line 139"/>
              <p:cNvSpPr>
                <a:spLocks noChangeShapeType="1"/>
              </p:cNvSpPr>
              <p:nvPr/>
            </p:nvSpPr>
            <p:spPr bwMode="auto">
              <a:xfrm flipV="1">
                <a:off x="2132" y="2273"/>
                <a:ext cx="2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5" name="Line 140"/>
              <p:cNvSpPr>
                <a:spLocks noChangeShapeType="1"/>
              </p:cNvSpPr>
              <p:nvPr/>
            </p:nvSpPr>
            <p:spPr bwMode="auto">
              <a:xfrm flipV="1">
                <a:off x="2171" y="2207"/>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6" name="Line 141"/>
              <p:cNvSpPr>
                <a:spLocks noChangeShapeType="1"/>
              </p:cNvSpPr>
              <p:nvPr/>
            </p:nvSpPr>
            <p:spPr bwMode="auto">
              <a:xfrm flipV="1">
                <a:off x="2210" y="2140"/>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7" name="Line 142"/>
              <p:cNvSpPr>
                <a:spLocks noChangeShapeType="1"/>
              </p:cNvSpPr>
              <p:nvPr/>
            </p:nvSpPr>
            <p:spPr bwMode="auto">
              <a:xfrm flipV="1">
                <a:off x="2248" y="2073"/>
                <a:ext cx="2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8" name="Line 143"/>
              <p:cNvSpPr>
                <a:spLocks noChangeShapeType="1"/>
              </p:cNvSpPr>
              <p:nvPr/>
            </p:nvSpPr>
            <p:spPr bwMode="auto">
              <a:xfrm flipV="1">
                <a:off x="2287" y="2006"/>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29" name="Line 144"/>
              <p:cNvSpPr>
                <a:spLocks noChangeShapeType="1"/>
              </p:cNvSpPr>
              <p:nvPr/>
            </p:nvSpPr>
            <p:spPr bwMode="auto">
              <a:xfrm flipV="1">
                <a:off x="2326" y="1939"/>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30" name="Line 145"/>
              <p:cNvSpPr>
                <a:spLocks noChangeShapeType="1"/>
              </p:cNvSpPr>
              <p:nvPr/>
            </p:nvSpPr>
            <p:spPr bwMode="auto">
              <a:xfrm flipV="1">
                <a:off x="2365" y="1872"/>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31" name="Line 146"/>
              <p:cNvSpPr>
                <a:spLocks noChangeShapeType="1"/>
              </p:cNvSpPr>
              <p:nvPr/>
            </p:nvSpPr>
            <p:spPr bwMode="auto">
              <a:xfrm flipV="1">
                <a:off x="2403" y="1805"/>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32" name="Line 147"/>
              <p:cNvSpPr>
                <a:spLocks noChangeShapeType="1"/>
              </p:cNvSpPr>
              <p:nvPr/>
            </p:nvSpPr>
            <p:spPr bwMode="auto">
              <a:xfrm flipV="1">
                <a:off x="2442" y="1738"/>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33" name="Line 148"/>
              <p:cNvSpPr>
                <a:spLocks noChangeShapeType="1"/>
              </p:cNvSpPr>
              <p:nvPr/>
            </p:nvSpPr>
            <p:spPr bwMode="auto">
              <a:xfrm flipV="1">
                <a:off x="2481" y="1671"/>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34" name="Line 149"/>
              <p:cNvSpPr>
                <a:spLocks noChangeShapeType="1"/>
              </p:cNvSpPr>
              <p:nvPr/>
            </p:nvSpPr>
            <p:spPr bwMode="auto">
              <a:xfrm flipV="1">
                <a:off x="2520" y="1605"/>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35" name="Line 150"/>
              <p:cNvSpPr>
                <a:spLocks noChangeShapeType="1"/>
              </p:cNvSpPr>
              <p:nvPr/>
            </p:nvSpPr>
            <p:spPr bwMode="auto">
              <a:xfrm flipV="1">
                <a:off x="2558" y="1538"/>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36" name="Line 151"/>
              <p:cNvSpPr>
                <a:spLocks noChangeShapeType="1"/>
              </p:cNvSpPr>
              <p:nvPr/>
            </p:nvSpPr>
            <p:spPr bwMode="auto">
              <a:xfrm flipV="1">
                <a:off x="2597" y="1471"/>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37" name="Line 152"/>
              <p:cNvSpPr>
                <a:spLocks noChangeShapeType="1"/>
              </p:cNvSpPr>
              <p:nvPr/>
            </p:nvSpPr>
            <p:spPr bwMode="auto">
              <a:xfrm flipV="1">
                <a:off x="2636" y="1418"/>
                <a:ext cx="13" cy="23"/>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298" name="Group 153"/>
            <p:cNvGrpSpPr>
              <a:grpSpLocks/>
            </p:cNvGrpSpPr>
            <p:nvPr/>
          </p:nvGrpSpPr>
          <p:grpSpPr bwMode="auto">
            <a:xfrm>
              <a:off x="1774" y="1349"/>
              <a:ext cx="731" cy="1901"/>
              <a:chOff x="1774" y="1349"/>
              <a:chExt cx="731" cy="1901"/>
            </a:xfrm>
          </p:grpSpPr>
          <p:sp>
            <p:nvSpPr>
              <p:cNvPr id="11582" name="Line 154"/>
              <p:cNvSpPr>
                <a:spLocks noChangeShapeType="1"/>
              </p:cNvSpPr>
              <p:nvPr/>
            </p:nvSpPr>
            <p:spPr bwMode="auto">
              <a:xfrm flipV="1">
                <a:off x="1774" y="3212"/>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83" name="Line 155"/>
              <p:cNvSpPr>
                <a:spLocks noChangeShapeType="1"/>
              </p:cNvSpPr>
              <p:nvPr/>
            </p:nvSpPr>
            <p:spPr bwMode="auto">
              <a:xfrm flipV="1">
                <a:off x="1800" y="3145"/>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84" name="Line 156"/>
              <p:cNvSpPr>
                <a:spLocks noChangeShapeType="1"/>
              </p:cNvSpPr>
              <p:nvPr/>
            </p:nvSpPr>
            <p:spPr bwMode="auto">
              <a:xfrm flipV="1">
                <a:off x="1825" y="3078"/>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85" name="Line 157"/>
              <p:cNvSpPr>
                <a:spLocks noChangeShapeType="1"/>
              </p:cNvSpPr>
              <p:nvPr/>
            </p:nvSpPr>
            <p:spPr bwMode="auto">
              <a:xfrm flipV="1">
                <a:off x="1851" y="3012"/>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86" name="Line 158"/>
              <p:cNvSpPr>
                <a:spLocks noChangeShapeType="1"/>
              </p:cNvSpPr>
              <p:nvPr/>
            </p:nvSpPr>
            <p:spPr bwMode="auto">
              <a:xfrm flipV="1">
                <a:off x="1877" y="2945"/>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87" name="Line 159"/>
              <p:cNvSpPr>
                <a:spLocks noChangeShapeType="1"/>
              </p:cNvSpPr>
              <p:nvPr/>
            </p:nvSpPr>
            <p:spPr bwMode="auto">
              <a:xfrm flipV="1">
                <a:off x="1903" y="2878"/>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88" name="Line 160"/>
              <p:cNvSpPr>
                <a:spLocks noChangeShapeType="1"/>
              </p:cNvSpPr>
              <p:nvPr/>
            </p:nvSpPr>
            <p:spPr bwMode="auto">
              <a:xfrm flipV="1">
                <a:off x="1928" y="2811"/>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89" name="Line 161"/>
              <p:cNvSpPr>
                <a:spLocks noChangeShapeType="1"/>
              </p:cNvSpPr>
              <p:nvPr/>
            </p:nvSpPr>
            <p:spPr bwMode="auto">
              <a:xfrm flipV="1">
                <a:off x="1954" y="2744"/>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0" name="Line 162"/>
              <p:cNvSpPr>
                <a:spLocks noChangeShapeType="1"/>
              </p:cNvSpPr>
              <p:nvPr/>
            </p:nvSpPr>
            <p:spPr bwMode="auto">
              <a:xfrm flipV="1">
                <a:off x="1980" y="2677"/>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1" name="Line 163"/>
              <p:cNvSpPr>
                <a:spLocks noChangeShapeType="1"/>
              </p:cNvSpPr>
              <p:nvPr/>
            </p:nvSpPr>
            <p:spPr bwMode="auto">
              <a:xfrm flipV="1">
                <a:off x="2005" y="2610"/>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2" name="Line 164"/>
              <p:cNvSpPr>
                <a:spLocks noChangeShapeType="1"/>
              </p:cNvSpPr>
              <p:nvPr/>
            </p:nvSpPr>
            <p:spPr bwMode="auto">
              <a:xfrm flipV="1">
                <a:off x="2031" y="2543"/>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3" name="Line 165"/>
              <p:cNvSpPr>
                <a:spLocks noChangeShapeType="1"/>
              </p:cNvSpPr>
              <p:nvPr/>
            </p:nvSpPr>
            <p:spPr bwMode="auto">
              <a:xfrm flipV="1">
                <a:off x="2057" y="2476"/>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4" name="Line 166"/>
              <p:cNvSpPr>
                <a:spLocks noChangeShapeType="1"/>
              </p:cNvSpPr>
              <p:nvPr/>
            </p:nvSpPr>
            <p:spPr bwMode="auto">
              <a:xfrm flipV="1">
                <a:off x="2083" y="2410"/>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5" name="Line 167"/>
              <p:cNvSpPr>
                <a:spLocks noChangeShapeType="1"/>
              </p:cNvSpPr>
              <p:nvPr/>
            </p:nvSpPr>
            <p:spPr bwMode="auto">
              <a:xfrm flipV="1">
                <a:off x="2108" y="2343"/>
                <a:ext cx="15"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6" name="Line 168"/>
              <p:cNvSpPr>
                <a:spLocks noChangeShapeType="1"/>
              </p:cNvSpPr>
              <p:nvPr/>
            </p:nvSpPr>
            <p:spPr bwMode="auto">
              <a:xfrm flipV="1">
                <a:off x="2134" y="2276"/>
                <a:ext cx="15"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7" name="Line 169"/>
              <p:cNvSpPr>
                <a:spLocks noChangeShapeType="1"/>
              </p:cNvSpPr>
              <p:nvPr/>
            </p:nvSpPr>
            <p:spPr bwMode="auto">
              <a:xfrm flipV="1">
                <a:off x="2160" y="2209"/>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8" name="Line 170"/>
              <p:cNvSpPr>
                <a:spLocks noChangeShapeType="1"/>
              </p:cNvSpPr>
              <p:nvPr/>
            </p:nvSpPr>
            <p:spPr bwMode="auto">
              <a:xfrm flipV="1">
                <a:off x="2186" y="2142"/>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99" name="Line 171"/>
              <p:cNvSpPr>
                <a:spLocks noChangeShapeType="1"/>
              </p:cNvSpPr>
              <p:nvPr/>
            </p:nvSpPr>
            <p:spPr bwMode="auto">
              <a:xfrm flipV="1">
                <a:off x="2211" y="2075"/>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0" name="Line 172"/>
              <p:cNvSpPr>
                <a:spLocks noChangeShapeType="1"/>
              </p:cNvSpPr>
              <p:nvPr/>
            </p:nvSpPr>
            <p:spPr bwMode="auto">
              <a:xfrm flipV="1">
                <a:off x="2237" y="2008"/>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1" name="Line 173"/>
              <p:cNvSpPr>
                <a:spLocks noChangeShapeType="1"/>
              </p:cNvSpPr>
              <p:nvPr/>
            </p:nvSpPr>
            <p:spPr bwMode="auto">
              <a:xfrm flipV="1">
                <a:off x="2263" y="1941"/>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2" name="Line 174"/>
              <p:cNvSpPr>
                <a:spLocks noChangeShapeType="1"/>
              </p:cNvSpPr>
              <p:nvPr/>
            </p:nvSpPr>
            <p:spPr bwMode="auto">
              <a:xfrm flipV="1">
                <a:off x="2289" y="1874"/>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3" name="Line 175"/>
              <p:cNvSpPr>
                <a:spLocks noChangeShapeType="1"/>
              </p:cNvSpPr>
              <p:nvPr/>
            </p:nvSpPr>
            <p:spPr bwMode="auto">
              <a:xfrm flipV="1">
                <a:off x="2314" y="1808"/>
                <a:ext cx="15"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4" name="Line 176"/>
              <p:cNvSpPr>
                <a:spLocks noChangeShapeType="1"/>
              </p:cNvSpPr>
              <p:nvPr/>
            </p:nvSpPr>
            <p:spPr bwMode="auto">
              <a:xfrm flipV="1">
                <a:off x="2340" y="1741"/>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5" name="Line 177"/>
              <p:cNvSpPr>
                <a:spLocks noChangeShapeType="1"/>
              </p:cNvSpPr>
              <p:nvPr/>
            </p:nvSpPr>
            <p:spPr bwMode="auto">
              <a:xfrm flipV="1">
                <a:off x="2366" y="1674"/>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6" name="Line 178"/>
              <p:cNvSpPr>
                <a:spLocks noChangeShapeType="1"/>
              </p:cNvSpPr>
              <p:nvPr/>
            </p:nvSpPr>
            <p:spPr bwMode="auto">
              <a:xfrm flipV="1">
                <a:off x="2391" y="1607"/>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7" name="Line 179"/>
              <p:cNvSpPr>
                <a:spLocks noChangeShapeType="1"/>
              </p:cNvSpPr>
              <p:nvPr/>
            </p:nvSpPr>
            <p:spPr bwMode="auto">
              <a:xfrm flipV="1">
                <a:off x="2417" y="1540"/>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8" name="Line 180"/>
              <p:cNvSpPr>
                <a:spLocks noChangeShapeType="1"/>
              </p:cNvSpPr>
              <p:nvPr/>
            </p:nvSpPr>
            <p:spPr bwMode="auto">
              <a:xfrm flipV="1">
                <a:off x="2443" y="1473"/>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09" name="Line 181"/>
              <p:cNvSpPr>
                <a:spLocks noChangeShapeType="1"/>
              </p:cNvSpPr>
              <p:nvPr/>
            </p:nvSpPr>
            <p:spPr bwMode="auto">
              <a:xfrm flipV="1">
                <a:off x="2469" y="1406"/>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10" name="Line 182"/>
              <p:cNvSpPr>
                <a:spLocks noChangeShapeType="1"/>
              </p:cNvSpPr>
              <p:nvPr/>
            </p:nvSpPr>
            <p:spPr bwMode="auto">
              <a:xfrm flipV="1">
                <a:off x="2494" y="1349"/>
                <a:ext cx="11" cy="2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299" name="Group 183"/>
            <p:cNvGrpSpPr>
              <a:grpSpLocks/>
            </p:cNvGrpSpPr>
            <p:nvPr/>
          </p:nvGrpSpPr>
          <p:grpSpPr bwMode="auto">
            <a:xfrm>
              <a:off x="1928" y="1318"/>
              <a:ext cx="420" cy="1977"/>
              <a:chOff x="1928" y="1318"/>
              <a:chExt cx="420" cy="1977"/>
            </a:xfrm>
          </p:grpSpPr>
          <p:sp>
            <p:nvSpPr>
              <p:cNvPr id="11552" name="Line 184"/>
              <p:cNvSpPr>
                <a:spLocks noChangeShapeType="1"/>
              </p:cNvSpPr>
              <p:nvPr/>
            </p:nvSpPr>
            <p:spPr bwMode="auto">
              <a:xfrm flipV="1">
                <a:off x="1928" y="3258"/>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53" name="Line 185"/>
              <p:cNvSpPr>
                <a:spLocks noChangeShapeType="1"/>
              </p:cNvSpPr>
              <p:nvPr/>
            </p:nvSpPr>
            <p:spPr bwMode="auto">
              <a:xfrm flipV="1">
                <a:off x="1943" y="3191"/>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54" name="Line 186"/>
              <p:cNvSpPr>
                <a:spLocks noChangeShapeType="1"/>
              </p:cNvSpPr>
              <p:nvPr/>
            </p:nvSpPr>
            <p:spPr bwMode="auto">
              <a:xfrm flipV="1">
                <a:off x="1956" y="3124"/>
                <a:ext cx="9"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55" name="Line 187"/>
              <p:cNvSpPr>
                <a:spLocks noChangeShapeType="1"/>
              </p:cNvSpPr>
              <p:nvPr/>
            </p:nvSpPr>
            <p:spPr bwMode="auto">
              <a:xfrm flipV="1">
                <a:off x="1971" y="305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56" name="Line 188"/>
              <p:cNvSpPr>
                <a:spLocks noChangeShapeType="1"/>
              </p:cNvSpPr>
              <p:nvPr/>
            </p:nvSpPr>
            <p:spPr bwMode="auto">
              <a:xfrm flipV="1">
                <a:off x="1985" y="2990"/>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57" name="Line 189"/>
              <p:cNvSpPr>
                <a:spLocks noChangeShapeType="1"/>
              </p:cNvSpPr>
              <p:nvPr/>
            </p:nvSpPr>
            <p:spPr bwMode="auto">
              <a:xfrm flipV="1">
                <a:off x="2000" y="2923"/>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58" name="Line 190"/>
              <p:cNvSpPr>
                <a:spLocks noChangeShapeType="1"/>
              </p:cNvSpPr>
              <p:nvPr/>
            </p:nvSpPr>
            <p:spPr bwMode="auto">
              <a:xfrm flipV="1">
                <a:off x="2013" y="2856"/>
                <a:ext cx="9"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59" name="Line 191"/>
              <p:cNvSpPr>
                <a:spLocks noChangeShapeType="1"/>
              </p:cNvSpPr>
              <p:nvPr/>
            </p:nvSpPr>
            <p:spPr bwMode="auto">
              <a:xfrm flipV="1">
                <a:off x="2028" y="2789"/>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0" name="Line 192"/>
              <p:cNvSpPr>
                <a:spLocks noChangeShapeType="1"/>
              </p:cNvSpPr>
              <p:nvPr/>
            </p:nvSpPr>
            <p:spPr bwMode="auto">
              <a:xfrm flipV="1">
                <a:off x="2042" y="2723"/>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1" name="Line 193"/>
              <p:cNvSpPr>
                <a:spLocks noChangeShapeType="1"/>
              </p:cNvSpPr>
              <p:nvPr/>
            </p:nvSpPr>
            <p:spPr bwMode="auto">
              <a:xfrm flipV="1">
                <a:off x="2056" y="2656"/>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2" name="Line 194"/>
              <p:cNvSpPr>
                <a:spLocks noChangeShapeType="1"/>
              </p:cNvSpPr>
              <p:nvPr/>
            </p:nvSpPr>
            <p:spPr bwMode="auto">
              <a:xfrm flipV="1">
                <a:off x="2070" y="2589"/>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3" name="Line 195"/>
              <p:cNvSpPr>
                <a:spLocks noChangeShapeType="1"/>
              </p:cNvSpPr>
              <p:nvPr/>
            </p:nvSpPr>
            <p:spPr bwMode="auto">
              <a:xfrm flipV="1">
                <a:off x="2084" y="2522"/>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4" name="Line 196"/>
              <p:cNvSpPr>
                <a:spLocks noChangeShapeType="1"/>
              </p:cNvSpPr>
              <p:nvPr/>
            </p:nvSpPr>
            <p:spPr bwMode="auto">
              <a:xfrm flipV="1">
                <a:off x="2099" y="245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5" name="Line 197"/>
              <p:cNvSpPr>
                <a:spLocks noChangeShapeType="1"/>
              </p:cNvSpPr>
              <p:nvPr/>
            </p:nvSpPr>
            <p:spPr bwMode="auto">
              <a:xfrm flipV="1">
                <a:off x="2113" y="2388"/>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6" name="Line 198"/>
              <p:cNvSpPr>
                <a:spLocks noChangeShapeType="1"/>
              </p:cNvSpPr>
              <p:nvPr/>
            </p:nvSpPr>
            <p:spPr bwMode="auto">
              <a:xfrm flipV="1">
                <a:off x="2127" y="2321"/>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7" name="Line 199"/>
              <p:cNvSpPr>
                <a:spLocks noChangeShapeType="1"/>
              </p:cNvSpPr>
              <p:nvPr/>
            </p:nvSpPr>
            <p:spPr bwMode="auto">
              <a:xfrm flipV="1">
                <a:off x="2141" y="2254"/>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8" name="Line 200"/>
              <p:cNvSpPr>
                <a:spLocks noChangeShapeType="1"/>
              </p:cNvSpPr>
              <p:nvPr/>
            </p:nvSpPr>
            <p:spPr bwMode="auto">
              <a:xfrm flipV="1">
                <a:off x="2155" y="218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69" name="Line 201"/>
              <p:cNvSpPr>
                <a:spLocks noChangeShapeType="1"/>
              </p:cNvSpPr>
              <p:nvPr/>
            </p:nvSpPr>
            <p:spPr bwMode="auto">
              <a:xfrm flipV="1">
                <a:off x="2169" y="2121"/>
                <a:ext cx="9"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0" name="Line 202"/>
              <p:cNvSpPr>
                <a:spLocks noChangeShapeType="1"/>
              </p:cNvSpPr>
              <p:nvPr/>
            </p:nvSpPr>
            <p:spPr bwMode="auto">
              <a:xfrm flipV="1">
                <a:off x="2184" y="2054"/>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1" name="Line 203"/>
              <p:cNvSpPr>
                <a:spLocks noChangeShapeType="1"/>
              </p:cNvSpPr>
              <p:nvPr/>
            </p:nvSpPr>
            <p:spPr bwMode="auto">
              <a:xfrm flipV="1">
                <a:off x="2198" y="1987"/>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2" name="Line 204"/>
              <p:cNvSpPr>
                <a:spLocks noChangeShapeType="1"/>
              </p:cNvSpPr>
              <p:nvPr/>
            </p:nvSpPr>
            <p:spPr bwMode="auto">
              <a:xfrm flipV="1">
                <a:off x="2212" y="1920"/>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3" name="Line 205"/>
              <p:cNvSpPr>
                <a:spLocks noChangeShapeType="1"/>
              </p:cNvSpPr>
              <p:nvPr/>
            </p:nvSpPr>
            <p:spPr bwMode="auto">
              <a:xfrm flipV="1">
                <a:off x="2226" y="1853"/>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4" name="Line 206"/>
              <p:cNvSpPr>
                <a:spLocks noChangeShapeType="1"/>
              </p:cNvSpPr>
              <p:nvPr/>
            </p:nvSpPr>
            <p:spPr bwMode="auto">
              <a:xfrm flipV="1">
                <a:off x="2241" y="1786"/>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5" name="Line 207"/>
              <p:cNvSpPr>
                <a:spLocks noChangeShapeType="1"/>
              </p:cNvSpPr>
              <p:nvPr/>
            </p:nvSpPr>
            <p:spPr bwMode="auto">
              <a:xfrm flipV="1">
                <a:off x="2254" y="1719"/>
                <a:ext cx="9"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6" name="Line 208"/>
              <p:cNvSpPr>
                <a:spLocks noChangeShapeType="1"/>
              </p:cNvSpPr>
              <p:nvPr/>
            </p:nvSpPr>
            <p:spPr bwMode="auto">
              <a:xfrm flipV="1">
                <a:off x="2269" y="1652"/>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7" name="Line 209"/>
              <p:cNvSpPr>
                <a:spLocks noChangeShapeType="1"/>
              </p:cNvSpPr>
              <p:nvPr/>
            </p:nvSpPr>
            <p:spPr bwMode="auto">
              <a:xfrm flipV="1">
                <a:off x="2283" y="158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8" name="Line 210"/>
              <p:cNvSpPr>
                <a:spLocks noChangeShapeType="1"/>
              </p:cNvSpPr>
              <p:nvPr/>
            </p:nvSpPr>
            <p:spPr bwMode="auto">
              <a:xfrm flipV="1">
                <a:off x="2298" y="1519"/>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79" name="Line 211"/>
              <p:cNvSpPr>
                <a:spLocks noChangeShapeType="1"/>
              </p:cNvSpPr>
              <p:nvPr/>
            </p:nvSpPr>
            <p:spPr bwMode="auto">
              <a:xfrm flipV="1">
                <a:off x="2311" y="1452"/>
                <a:ext cx="9"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80" name="Line 212"/>
              <p:cNvSpPr>
                <a:spLocks noChangeShapeType="1"/>
              </p:cNvSpPr>
              <p:nvPr/>
            </p:nvSpPr>
            <p:spPr bwMode="auto">
              <a:xfrm flipV="1">
                <a:off x="2326" y="1385"/>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81" name="Line 213"/>
              <p:cNvSpPr>
                <a:spLocks noChangeShapeType="1"/>
              </p:cNvSpPr>
              <p:nvPr/>
            </p:nvSpPr>
            <p:spPr bwMode="auto">
              <a:xfrm flipV="1">
                <a:off x="2340" y="1318"/>
                <a:ext cx="8" cy="37"/>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300" name="Group 214"/>
            <p:cNvGrpSpPr>
              <a:grpSpLocks/>
            </p:cNvGrpSpPr>
            <p:nvPr/>
          </p:nvGrpSpPr>
          <p:grpSpPr bwMode="auto">
            <a:xfrm>
              <a:off x="1350" y="1669"/>
              <a:ext cx="1579" cy="1261"/>
              <a:chOff x="1350" y="1669"/>
              <a:chExt cx="1579" cy="1261"/>
            </a:xfrm>
          </p:grpSpPr>
          <p:sp>
            <p:nvSpPr>
              <p:cNvPr id="11528" name="Line 215"/>
              <p:cNvSpPr>
                <a:spLocks noChangeShapeType="1"/>
              </p:cNvSpPr>
              <p:nvPr/>
            </p:nvSpPr>
            <p:spPr bwMode="auto">
              <a:xfrm flipV="1">
                <a:off x="1350" y="2900"/>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29" name="Line 216"/>
              <p:cNvSpPr>
                <a:spLocks noChangeShapeType="1"/>
              </p:cNvSpPr>
              <p:nvPr/>
            </p:nvSpPr>
            <p:spPr bwMode="auto">
              <a:xfrm flipV="1">
                <a:off x="1417" y="2846"/>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0" name="Line 217"/>
              <p:cNvSpPr>
                <a:spLocks noChangeShapeType="1"/>
              </p:cNvSpPr>
              <p:nvPr/>
            </p:nvSpPr>
            <p:spPr bwMode="auto">
              <a:xfrm flipV="1">
                <a:off x="1484" y="2792"/>
                <a:ext cx="37"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1" name="Line 218"/>
              <p:cNvSpPr>
                <a:spLocks noChangeShapeType="1"/>
              </p:cNvSpPr>
              <p:nvPr/>
            </p:nvSpPr>
            <p:spPr bwMode="auto">
              <a:xfrm flipV="1">
                <a:off x="1551" y="2739"/>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2" name="Line 219"/>
              <p:cNvSpPr>
                <a:spLocks noChangeShapeType="1"/>
              </p:cNvSpPr>
              <p:nvPr/>
            </p:nvSpPr>
            <p:spPr bwMode="auto">
              <a:xfrm flipV="1">
                <a:off x="1618" y="2685"/>
                <a:ext cx="37"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3" name="Line 220"/>
              <p:cNvSpPr>
                <a:spLocks noChangeShapeType="1"/>
              </p:cNvSpPr>
              <p:nvPr/>
            </p:nvSpPr>
            <p:spPr bwMode="auto">
              <a:xfrm flipV="1">
                <a:off x="1685" y="2632"/>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4" name="Line 221"/>
              <p:cNvSpPr>
                <a:spLocks noChangeShapeType="1"/>
              </p:cNvSpPr>
              <p:nvPr/>
            </p:nvSpPr>
            <p:spPr bwMode="auto">
              <a:xfrm flipV="1">
                <a:off x="1752" y="2579"/>
                <a:ext cx="37" cy="29"/>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5" name="Line 222"/>
              <p:cNvSpPr>
                <a:spLocks noChangeShapeType="1"/>
              </p:cNvSpPr>
              <p:nvPr/>
            </p:nvSpPr>
            <p:spPr bwMode="auto">
              <a:xfrm flipV="1">
                <a:off x="1819" y="2525"/>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6" name="Line 223"/>
              <p:cNvSpPr>
                <a:spLocks noChangeShapeType="1"/>
              </p:cNvSpPr>
              <p:nvPr/>
            </p:nvSpPr>
            <p:spPr bwMode="auto">
              <a:xfrm flipV="1">
                <a:off x="1886" y="2472"/>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7" name="Line 224"/>
              <p:cNvSpPr>
                <a:spLocks noChangeShapeType="1"/>
              </p:cNvSpPr>
              <p:nvPr/>
            </p:nvSpPr>
            <p:spPr bwMode="auto">
              <a:xfrm flipV="1">
                <a:off x="1953" y="2418"/>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8" name="Line 225"/>
              <p:cNvSpPr>
                <a:spLocks noChangeShapeType="1"/>
              </p:cNvSpPr>
              <p:nvPr/>
            </p:nvSpPr>
            <p:spPr bwMode="auto">
              <a:xfrm flipV="1">
                <a:off x="2020" y="2365"/>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39" name="Line 226"/>
              <p:cNvSpPr>
                <a:spLocks noChangeShapeType="1"/>
              </p:cNvSpPr>
              <p:nvPr/>
            </p:nvSpPr>
            <p:spPr bwMode="auto">
              <a:xfrm flipV="1">
                <a:off x="2087" y="2311"/>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0" name="Line 227"/>
              <p:cNvSpPr>
                <a:spLocks noChangeShapeType="1"/>
              </p:cNvSpPr>
              <p:nvPr/>
            </p:nvSpPr>
            <p:spPr bwMode="auto">
              <a:xfrm flipV="1">
                <a:off x="2154" y="2257"/>
                <a:ext cx="38"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1" name="Line 228"/>
              <p:cNvSpPr>
                <a:spLocks noChangeShapeType="1"/>
              </p:cNvSpPr>
              <p:nvPr/>
            </p:nvSpPr>
            <p:spPr bwMode="auto">
              <a:xfrm flipV="1">
                <a:off x="2221" y="2204"/>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2" name="Line 229"/>
              <p:cNvSpPr>
                <a:spLocks noChangeShapeType="1"/>
              </p:cNvSpPr>
              <p:nvPr/>
            </p:nvSpPr>
            <p:spPr bwMode="auto">
              <a:xfrm flipV="1">
                <a:off x="2288" y="2150"/>
                <a:ext cx="38"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3" name="Line 230"/>
              <p:cNvSpPr>
                <a:spLocks noChangeShapeType="1"/>
              </p:cNvSpPr>
              <p:nvPr/>
            </p:nvSpPr>
            <p:spPr bwMode="auto">
              <a:xfrm flipV="1">
                <a:off x="2355" y="2097"/>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4" name="Line 231"/>
              <p:cNvSpPr>
                <a:spLocks noChangeShapeType="1"/>
              </p:cNvSpPr>
              <p:nvPr/>
            </p:nvSpPr>
            <p:spPr bwMode="auto">
              <a:xfrm flipV="1">
                <a:off x="2422" y="2043"/>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5" name="Line 232"/>
              <p:cNvSpPr>
                <a:spLocks noChangeShapeType="1"/>
              </p:cNvSpPr>
              <p:nvPr/>
            </p:nvSpPr>
            <p:spPr bwMode="auto">
              <a:xfrm flipV="1">
                <a:off x="2489" y="1990"/>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6" name="Line 233"/>
              <p:cNvSpPr>
                <a:spLocks noChangeShapeType="1"/>
              </p:cNvSpPr>
              <p:nvPr/>
            </p:nvSpPr>
            <p:spPr bwMode="auto">
              <a:xfrm flipV="1">
                <a:off x="2556" y="1937"/>
                <a:ext cx="38" cy="29"/>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7" name="Line 234"/>
              <p:cNvSpPr>
                <a:spLocks noChangeShapeType="1"/>
              </p:cNvSpPr>
              <p:nvPr/>
            </p:nvSpPr>
            <p:spPr bwMode="auto">
              <a:xfrm flipV="1">
                <a:off x="2623" y="1883"/>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8" name="Line 235"/>
              <p:cNvSpPr>
                <a:spLocks noChangeShapeType="1"/>
              </p:cNvSpPr>
              <p:nvPr/>
            </p:nvSpPr>
            <p:spPr bwMode="auto">
              <a:xfrm flipV="1">
                <a:off x="2690" y="1830"/>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49" name="Line 236"/>
              <p:cNvSpPr>
                <a:spLocks noChangeShapeType="1"/>
              </p:cNvSpPr>
              <p:nvPr/>
            </p:nvSpPr>
            <p:spPr bwMode="auto">
              <a:xfrm flipV="1">
                <a:off x="2757" y="1776"/>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50" name="Line 237"/>
              <p:cNvSpPr>
                <a:spLocks noChangeShapeType="1"/>
              </p:cNvSpPr>
              <p:nvPr/>
            </p:nvSpPr>
            <p:spPr bwMode="auto">
              <a:xfrm flipV="1">
                <a:off x="2824" y="1722"/>
                <a:ext cx="38"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51" name="Line 238"/>
              <p:cNvSpPr>
                <a:spLocks noChangeShapeType="1"/>
              </p:cNvSpPr>
              <p:nvPr/>
            </p:nvSpPr>
            <p:spPr bwMode="auto">
              <a:xfrm flipV="1">
                <a:off x="2891" y="1669"/>
                <a:ext cx="38" cy="30"/>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301" name="Group 239"/>
            <p:cNvGrpSpPr>
              <a:grpSpLocks/>
            </p:cNvGrpSpPr>
            <p:nvPr/>
          </p:nvGrpSpPr>
          <p:grpSpPr bwMode="auto">
            <a:xfrm>
              <a:off x="1943" y="1318"/>
              <a:ext cx="385" cy="1978"/>
              <a:chOff x="1943" y="1318"/>
              <a:chExt cx="385" cy="1978"/>
            </a:xfrm>
          </p:grpSpPr>
          <p:sp>
            <p:nvSpPr>
              <p:cNvPr id="11498" name="Line 240"/>
              <p:cNvSpPr>
                <a:spLocks noChangeShapeType="1"/>
              </p:cNvSpPr>
              <p:nvPr/>
            </p:nvSpPr>
            <p:spPr bwMode="auto">
              <a:xfrm flipH="1" flipV="1">
                <a:off x="2321" y="3258"/>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99" name="Line 241"/>
              <p:cNvSpPr>
                <a:spLocks noChangeShapeType="1"/>
              </p:cNvSpPr>
              <p:nvPr/>
            </p:nvSpPr>
            <p:spPr bwMode="auto">
              <a:xfrm flipH="1" flipV="1">
                <a:off x="2308" y="3191"/>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0" name="Line 242"/>
              <p:cNvSpPr>
                <a:spLocks noChangeShapeType="1"/>
              </p:cNvSpPr>
              <p:nvPr/>
            </p:nvSpPr>
            <p:spPr bwMode="auto">
              <a:xfrm flipH="1" flipV="1">
                <a:off x="2295" y="3124"/>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1" name="Line 243"/>
              <p:cNvSpPr>
                <a:spLocks noChangeShapeType="1"/>
              </p:cNvSpPr>
              <p:nvPr/>
            </p:nvSpPr>
            <p:spPr bwMode="auto">
              <a:xfrm flipH="1" flipV="1">
                <a:off x="2281" y="3058"/>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2" name="Line 244"/>
              <p:cNvSpPr>
                <a:spLocks noChangeShapeType="1"/>
              </p:cNvSpPr>
              <p:nvPr/>
            </p:nvSpPr>
            <p:spPr bwMode="auto">
              <a:xfrm flipH="1" flipV="1">
                <a:off x="2269" y="2991"/>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3" name="Line 245"/>
              <p:cNvSpPr>
                <a:spLocks noChangeShapeType="1"/>
              </p:cNvSpPr>
              <p:nvPr/>
            </p:nvSpPr>
            <p:spPr bwMode="auto">
              <a:xfrm flipH="1" flipV="1">
                <a:off x="2256" y="2924"/>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4" name="Line 246"/>
              <p:cNvSpPr>
                <a:spLocks noChangeShapeType="1"/>
              </p:cNvSpPr>
              <p:nvPr/>
            </p:nvSpPr>
            <p:spPr bwMode="auto">
              <a:xfrm flipH="1" flipV="1">
                <a:off x="2242" y="285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5" name="Line 247"/>
              <p:cNvSpPr>
                <a:spLocks noChangeShapeType="1"/>
              </p:cNvSpPr>
              <p:nvPr/>
            </p:nvSpPr>
            <p:spPr bwMode="auto">
              <a:xfrm flipH="1" flipV="1">
                <a:off x="2229" y="2790"/>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6" name="Line 248"/>
              <p:cNvSpPr>
                <a:spLocks noChangeShapeType="1"/>
              </p:cNvSpPr>
              <p:nvPr/>
            </p:nvSpPr>
            <p:spPr bwMode="auto">
              <a:xfrm flipH="1" flipV="1">
                <a:off x="2217" y="2723"/>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7" name="Line 249"/>
              <p:cNvSpPr>
                <a:spLocks noChangeShapeType="1"/>
              </p:cNvSpPr>
              <p:nvPr/>
            </p:nvSpPr>
            <p:spPr bwMode="auto">
              <a:xfrm flipH="1" flipV="1">
                <a:off x="2204" y="2656"/>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8" name="Line 250"/>
              <p:cNvSpPr>
                <a:spLocks noChangeShapeType="1"/>
              </p:cNvSpPr>
              <p:nvPr/>
            </p:nvSpPr>
            <p:spPr bwMode="auto">
              <a:xfrm flipH="1" flipV="1">
                <a:off x="2190" y="2589"/>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09" name="Line 251"/>
              <p:cNvSpPr>
                <a:spLocks noChangeShapeType="1"/>
              </p:cNvSpPr>
              <p:nvPr/>
            </p:nvSpPr>
            <p:spPr bwMode="auto">
              <a:xfrm flipH="1" flipV="1">
                <a:off x="2177" y="2522"/>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0" name="Line 252"/>
              <p:cNvSpPr>
                <a:spLocks noChangeShapeType="1"/>
              </p:cNvSpPr>
              <p:nvPr/>
            </p:nvSpPr>
            <p:spPr bwMode="auto">
              <a:xfrm flipH="1" flipV="1">
                <a:off x="2165" y="2456"/>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1" name="Line 253"/>
              <p:cNvSpPr>
                <a:spLocks noChangeShapeType="1"/>
              </p:cNvSpPr>
              <p:nvPr/>
            </p:nvSpPr>
            <p:spPr bwMode="auto">
              <a:xfrm flipH="1" flipV="1">
                <a:off x="2152" y="2389"/>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2" name="Line 254"/>
              <p:cNvSpPr>
                <a:spLocks noChangeShapeType="1"/>
              </p:cNvSpPr>
              <p:nvPr/>
            </p:nvSpPr>
            <p:spPr bwMode="auto">
              <a:xfrm flipH="1" flipV="1">
                <a:off x="2138" y="2322"/>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3" name="Line 255"/>
              <p:cNvSpPr>
                <a:spLocks noChangeShapeType="1"/>
              </p:cNvSpPr>
              <p:nvPr/>
            </p:nvSpPr>
            <p:spPr bwMode="auto">
              <a:xfrm flipH="1" flipV="1">
                <a:off x="2125" y="225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4" name="Line 256"/>
              <p:cNvSpPr>
                <a:spLocks noChangeShapeType="1"/>
              </p:cNvSpPr>
              <p:nvPr/>
            </p:nvSpPr>
            <p:spPr bwMode="auto">
              <a:xfrm flipH="1" flipV="1">
                <a:off x="2113" y="2188"/>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5" name="Line 257"/>
              <p:cNvSpPr>
                <a:spLocks noChangeShapeType="1"/>
              </p:cNvSpPr>
              <p:nvPr/>
            </p:nvSpPr>
            <p:spPr bwMode="auto">
              <a:xfrm flipH="1" flipV="1">
                <a:off x="2099" y="2121"/>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6" name="Line 258"/>
              <p:cNvSpPr>
                <a:spLocks noChangeShapeType="1"/>
              </p:cNvSpPr>
              <p:nvPr/>
            </p:nvSpPr>
            <p:spPr bwMode="auto">
              <a:xfrm flipH="1" flipV="1">
                <a:off x="2086" y="2054"/>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7" name="Line 259"/>
              <p:cNvSpPr>
                <a:spLocks noChangeShapeType="1"/>
              </p:cNvSpPr>
              <p:nvPr/>
            </p:nvSpPr>
            <p:spPr bwMode="auto">
              <a:xfrm flipH="1" flipV="1">
                <a:off x="2073" y="198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8" name="Line 260"/>
              <p:cNvSpPr>
                <a:spLocks noChangeShapeType="1"/>
              </p:cNvSpPr>
              <p:nvPr/>
            </p:nvSpPr>
            <p:spPr bwMode="auto">
              <a:xfrm flipH="1" flipV="1">
                <a:off x="2061" y="1920"/>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19" name="Line 261"/>
              <p:cNvSpPr>
                <a:spLocks noChangeShapeType="1"/>
              </p:cNvSpPr>
              <p:nvPr/>
            </p:nvSpPr>
            <p:spPr bwMode="auto">
              <a:xfrm flipH="1" flipV="1">
                <a:off x="2047" y="1854"/>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20" name="Line 262"/>
              <p:cNvSpPr>
                <a:spLocks noChangeShapeType="1"/>
              </p:cNvSpPr>
              <p:nvPr/>
            </p:nvSpPr>
            <p:spPr bwMode="auto">
              <a:xfrm flipH="1" flipV="1">
                <a:off x="2034" y="1787"/>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21" name="Line 263"/>
              <p:cNvSpPr>
                <a:spLocks noChangeShapeType="1"/>
              </p:cNvSpPr>
              <p:nvPr/>
            </p:nvSpPr>
            <p:spPr bwMode="auto">
              <a:xfrm flipH="1" flipV="1">
                <a:off x="2021" y="1720"/>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22" name="Line 264"/>
              <p:cNvSpPr>
                <a:spLocks noChangeShapeType="1"/>
              </p:cNvSpPr>
              <p:nvPr/>
            </p:nvSpPr>
            <p:spPr bwMode="auto">
              <a:xfrm flipH="1" flipV="1">
                <a:off x="2008" y="1653"/>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23" name="Line 265"/>
              <p:cNvSpPr>
                <a:spLocks noChangeShapeType="1"/>
              </p:cNvSpPr>
              <p:nvPr/>
            </p:nvSpPr>
            <p:spPr bwMode="auto">
              <a:xfrm flipH="1" flipV="1">
                <a:off x="1995" y="1586"/>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24" name="Line 266"/>
              <p:cNvSpPr>
                <a:spLocks noChangeShapeType="1"/>
              </p:cNvSpPr>
              <p:nvPr/>
            </p:nvSpPr>
            <p:spPr bwMode="auto">
              <a:xfrm flipH="1" flipV="1">
                <a:off x="1982" y="1519"/>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25" name="Line 267"/>
              <p:cNvSpPr>
                <a:spLocks noChangeShapeType="1"/>
              </p:cNvSpPr>
              <p:nvPr/>
            </p:nvSpPr>
            <p:spPr bwMode="auto">
              <a:xfrm flipH="1" flipV="1">
                <a:off x="1969" y="1452"/>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26" name="Line 268"/>
              <p:cNvSpPr>
                <a:spLocks noChangeShapeType="1"/>
              </p:cNvSpPr>
              <p:nvPr/>
            </p:nvSpPr>
            <p:spPr bwMode="auto">
              <a:xfrm flipH="1" flipV="1">
                <a:off x="1956" y="138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27" name="Line 269"/>
              <p:cNvSpPr>
                <a:spLocks noChangeShapeType="1"/>
              </p:cNvSpPr>
              <p:nvPr/>
            </p:nvSpPr>
            <p:spPr bwMode="auto">
              <a:xfrm flipH="1" flipV="1">
                <a:off x="1943" y="1318"/>
                <a:ext cx="7"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302" name="Group 270"/>
            <p:cNvGrpSpPr>
              <a:grpSpLocks/>
            </p:cNvGrpSpPr>
            <p:nvPr/>
          </p:nvGrpSpPr>
          <p:grpSpPr bwMode="auto">
            <a:xfrm>
              <a:off x="1785" y="1342"/>
              <a:ext cx="698" cy="1911"/>
              <a:chOff x="1785" y="1342"/>
              <a:chExt cx="698" cy="1911"/>
            </a:xfrm>
          </p:grpSpPr>
          <p:sp>
            <p:nvSpPr>
              <p:cNvPr id="11469" name="Line 271"/>
              <p:cNvSpPr>
                <a:spLocks noChangeShapeType="1"/>
              </p:cNvSpPr>
              <p:nvPr/>
            </p:nvSpPr>
            <p:spPr bwMode="auto">
              <a:xfrm flipH="1" flipV="1">
                <a:off x="2469" y="3215"/>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0" name="Line 272"/>
              <p:cNvSpPr>
                <a:spLocks noChangeShapeType="1"/>
              </p:cNvSpPr>
              <p:nvPr/>
            </p:nvSpPr>
            <p:spPr bwMode="auto">
              <a:xfrm flipH="1" flipV="1">
                <a:off x="2445" y="3148"/>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1" name="Line 273"/>
              <p:cNvSpPr>
                <a:spLocks noChangeShapeType="1"/>
              </p:cNvSpPr>
              <p:nvPr/>
            </p:nvSpPr>
            <p:spPr bwMode="auto">
              <a:xfrm flipH="1" flipV="1">
                <a:off x="2420" y="3081"/>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2" name="Line 274"/>
              <p:cNvSpPr>
                <a:spLocks noChangeShapeType="1"/>
              </p:cNvSpPr>
              <p:nvPr/>
            </p:nvSpPr>
            <p:spPr bwMode="auto">
              <a:xfrm flipH="1" flipV="1">
                <a:off x="2396" y="3015"/>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3" name="Line 275"/>
              <p:cNvSpPr>
                <a:spLocks noChangeShapeType="1"/>
              </p:cNvSpPr>
              <p:nvPr/>
            </p:nvSpPr>
            <p:spPr bwMode="auto">
              <a:xfrm flipH="1" flipV="1">
                <a:off x="2372" y="2948"/>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4" name="Line 276"/>
              <p:cNvSpPr>
                <a:spLocks noChangeShapeType="1"/>
              </p:cNvSpPr>
              <p:nvPr/>
            </p:nvSpPr>
            <p:spPr bwMode="auto">
              <a:xfrm flipH="1" flipV="1">
                <a:off x="2347" y="2881"/>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5" name="Line 277"/>
              <p:cNvSpPr>
                <a:spLocks noChangeShapeType="1"/>
              </p:cNvSpPr>
              <p:nvPr/>
            </p:nvSpPr>
            <p:spPr bwMode="auto">
              <a:xfrm flipH="1" flipV="1">
                <a:off x="2323" y="2814"/>
                <a:ext cx="1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6" name="Line 278"/>
              <p:cNvSpPr>
                <a:spLocks noChangeShapeType="1"/>
              </p:cNvSpPr>
              <p:nvPr/>
            </p:nvSpPr>
            <p:spPr bwMode="auto">
              <a:xfrm flipH="1" flipV="1">
                <a:off x="2298" y="2747"/>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7" name="Line 279"/>
              <p:cNvSpPr>
                <a:spLocks noChangeShapeType="1"/>
              </p:cNvSpPr>
              <p:nvPr/>
            </p:nvSpPr>
            <p:spPr bwMode="auto">
              <a:xfrm flipH="1" flipV="1">
                <a:off x="2274" y="2680"/>
                <a:ext cx="1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8" name="Line 280"/>
              <p:cNvSpPr>
                <a:spLocks noChangeShapeType="1"/>
              </p:cNvSpPr>
              <p:nvPr/>
            </p:nvSpPr>
            <p:spPr bwMode="auto">
              <a:xfrm flipH="1" flipV="1">
                <a:off x="2249" y="2613"/>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79" name="Line 281"/>
              <p:cNvSpPr>
                <a:spLocks noChangeShapeType="1"/>
              </p:cNvSpPr>
              <p:nvPr/>
            </p:nvSpPr>
            <p:spPr bwMode="auto">
              <a:xfrm flipH="1" flipV="1">
                <a:off x="2225" y="2546"/>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0" name="Line 282"/>
              <p:cNvSpPr>
                <a:spLocks noChangeShapeType="1"/>
              </p:cNvSpPr>
              <p:nvPr/>
            </p:nvSpPr>
            <p:spPr bwMode="auto">
              <a:xfrm flipH="1" flipV="1">
                <a:off x="2201" y="2479"/>
                <a:ext cx="1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1" name="Line 283"/>
              <p:cNvSpPr>
                <a:spLocks noChangeShapeType="1"/>
              </p:cNvSpPr>
              <p:nvPr/>
            </p:nvSpPr>
            <p:spPr bwMode="auto">
              <a:xfrm flipH="1" flipV="1">
                <a:off x="2176" y="2413"/>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2" name="Line 284"/>
              <p:cNvSpPr>
                <a:spLocks noChangeShapeType="1"/>
              </p:cNvSpPr>
              <p:nvPr/>
            </p:nvSpPr>
            <p:spPr bwMode="auto">
              <a:xfrm flipH="1" flipV="1">
                <a:off x="2152" y="2346"/>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3" name="Line 285"/>
              <p:cNvSpPr>
                <a:spLocks noChangeShapeType="1"/>
              </p:cNvSpPr>
              <p:nvPr/>
            </p:nvSpPr>
            <p:spPr bwMode="auto">
              <a:xfrm flipH="1" flipV="1">
                <a:off x="2127" y="2279"/>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4" name="Line 286"/>
              <p:cNvSpPr>
                <a:spLocks noChangeShapeType="1"/>
              </p:cNvSpPr>
              <p:nvPr/>
            </p:nvSpPr>
            <p:spPr bwMode="auto">
              <a:xfrm flipH="1" flipV="1">
                <a:off x="2102" y="2212"/>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5" name="Line 287"/>
              <p:cNvSpPr>
                <a:spLocks noChangeShapeType="1"/>
              </p:cNvSpPr>
              <p:nvPr/>
            </p:nvSpPr>
            <p:spPr bwMode="auto">
              <a:xfrm flipH="1" flipV="1">
                <a:off x="2078" y="2145"/>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6" name="Line 288"/>
              <p:cNvSpPr>
                <a:spLocks noChangeShapeType="1"/>
              </p:cNvSpPr>
              <p:nvPr/>
            </p:nvSpPr>
            <p:spPr bwMode="auto">
              <a:xfrm flipH="1" flipV="1">
                <a:off x="2054" y="2078"/>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7" name="Line 289"/>
              <p:cNvSpPr>
                <a:spLocks noChangeShapeType="1"/>
              </p:cNvSpPr>
              <p:nvPr/>
            </p:nvSpPr>
            <p:spPr bwMode="auto">
              <a:xfrm flipH="1" flipV="1">
                <a:off x="2029" y="2011"/>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8" name="Line 290"/>
              <p:cNvSpPr>
                <a:spLocks noChangeShapeType="1"/>
              </p:cNvSpPr>
              <p:nvPr/>
            </p:nvSpPr>
            <p:spPr bwMode="auto">
              <a:xfrm flipH="1" flipV="1">
                <a:off x="2005" y="1944"/>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89" name="Line 291"/>
              <p:cNvSpPr>
                <a:spLocks noChangeShapeType="1"/>
              </p:cNvSpPr>
              <p:nvPr/>
            </p:nvSpPr>
            <p:spPr bwMode="auto">
              <a:xfrm flipH="1" flipV="1">
                <a:off x="1980" y="1877"/>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90" name="Line 292"/>
              <p:cNvSpPr>
                <a:spLocks noChangeShapeType="1"/>
              </p:cNvSpPr>
              <p:nvPr/>
            </p:nvSpPr>
            <p:spPr bwMode="auto">
              <a:xfrm flipH="1" flipV="1">
                <a:off x="1956" y="1811"/>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91" name="Line 293"/>
              <p:cNvSpPr>
                <a:spLocks noChangeShapeType="1"/>
              </p:cNvSpPr>
              <p:nvPr/>
            </p:nvSpPr>
            <p:spPr bwMode="auto">
              <a:xfrm flipH="1" flipV="1">
                <a:off x="1932" y="1744"/>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92" name="Line 294"/>
              <p:cNvSpPr>
                <a:spLocks noChangeShapeType="1"/>
              </p:cNvSpPr>
              <p:nvPr/>
            </p:nvSpPr>
            <p:spPr bwMode="auto">
              <a:xfrm flipH="1" flipV="1">
                <a:off x="1907" y="1677"/>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93" name="Line 295"/>
              <p:cNvSpPr>
                <a:spLocks noChangeShapeType="1"/>
              </p:cNvSpPr>
              <p:nvPr/>
            </p:nvSpPr>
            <p:spPr bwMode="auto">
              <a:xfrm flipH="1" flipV="1">
                <a:off x="1883" y="1610"/>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94" name="Line 296"/>
              <p:cNvSpPr>
                <a:spLocks noChangeShapeType="1"/>
              </p:cNvSpPr>
              <p:nvPr/>
            </p:nvSpPr>
            <p:spPr bwMode="auto">
              <a:xfrm flipH="1" flipV="1">
                <a:off x="1858" y="1543"/>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95" name="Line 297"/>
              <p:cNvSpPr>
                <a:spLocks noChangeShapeType="1"/>
              </p:cNvSpPr>
              <p:nvPr/>
            </p:nvSpPr>
            <p:spPr bwMode="auto">
              <a:xfrm flipH="1" flipV="1">
                <a:off x="1834" y="1476"/>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96" name="Line 298"/>
              <p:cNvSpPr>
                <a:spLocks noChangeShapeType="1"/>
              </p:cNvSpPr>
              <p:nvPr/>
            </p:nvSpPr>
            <p:spPr bwMode="auto">
              <a:xfrm flipH="1" flipV="1">
                <a:off x="1809" y="1409"/>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97" name="Line 299"/>
              <p:cNvSpPr>
                <a:spLocks noChangeShapeType="1"/>
              </p:cNvSpPr>
              <p:nvPr/>
            </p:nvSpPr>
            <p:spPr bwMode="auto">
              <a:xfrm flipH="1" flipV="1">
                <a:off x="1785" y="1342"/>
                <a:ext cx="13"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303" name="Group 300"/>
            <p:cNvGrpSpPr>
              <a:grpSpLocks/>
            </p:cNvGrpSpPr>
            <p:nvPr/>
          </p:nvGrpSpPr>
          <p:grpSpPr bwMode="auto">
            <a:xfrm>
              <a:off x="1640" y="1411"/>
              <a:ext cx="988" cy="1777"/>
              <a:chOff x="1640" y="1411"/>
              <a:chExt cx="988" cy="1777"/>
            </a:xfrm>
          </p:grpSpPr>
          <p:sp>
            <p:nvSpPr>
              <p:cNvPr id="11442" name="Line 301"/>
              <p:cNvSpPr>
                <a:spLocks noChangeShapeType="1"/>
              </p:cNvSpPr>
              <p:nvPr/>
            </p:nvSpPr>
            <p:spPr bwMode="auto">
              <a:xfrm flipH="1" flipV="1">
                <a:off x="2608" y="3150"/>
                <a:ext cx="2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43" name="Line 302"/>
              <p:cNvSpPr>
                <a:spLocks noChangeShapeType="1"/>
              </p:cNvSpPr>
              <p:nvPr/>
            </p:nvSpPr>
            <p:spPr bwMode="auto">
              <a:xfrm flipH="1" flipV="1">
                <a:off x="2570" y="3083"/>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44" name="Line 303"/>
              <p:cNvSpPr>
                <a:spLocks noChangeShapeType="1"/>
              </p:cNvSpPr>
              <p:nvPr/>
            </p:nvSpPr>
            <p:spPr bwMode="auto">
              <a:xfrm flipH="1" flipV="1">
                <a:off x="2533" y="3016"/>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45" name="Line 304"/>
              <p:cNvSpPr>
                <a:spLocks noChangeShapeType="1"/>
              </p:cNvSpPr>
              <p:nvPr/>
            </p:nvSpPr>
            <p:spPr bwMode="auto">
              <a:xfrm flipH="1" flipV="1">
                <a:off x="2496" y="2949"/>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46" name="Line 305"/>
              <p:cNvSpPr>
                <a:spLocks noChangeShapeType="1"/>
              </p:cNvSpPr>
              <p:nvPr/>
            </p:nvSpPr>
            <p:spPr bwMode="auto">
              <a:xfrm flipH="1" flipV="1">
                <a:off x="2459" y="2883"/>
                <a:ext cx="2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47" name="Line 306"/>
              <p:cNvSpPr>
                <a:spLocks noChangeShapeType="1"/>
              </p:cNvSpPr>
              <p:nvPr/>
            </p:nvSpPr>
            <p:spPr bwMode="auto">
              <a:xfrm flipH="1" flipV="1">
                <a:off x="2421" y="2816"/>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48" name="Line 307"/>
              <p:cNvSpPr>
                <a:spLocks noChangeShapeType="1"/>
              </p:cNvSpPr>
              <p:nvPr/>
            </p:nvSpPr>
            <p:spPr bwMode="auto">
              <a:xfrm flipH="1" flipV="1">
                <a:off x="2384" y="2749"/>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49" name="Line 308"/>
              <p:cNvSpPr>
                <a:spLocks noChangeShapeType="1"/>
              </p:cNvSpPr>
              <p:nvPr/>
            </p:nvSpPr>
            <p:spPr bwMode="auto">
              <a:xfrm flipH="1" flipV="1">
                <a:off x="2347" y="2682"/>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0" name="Line 309"/>
              <p:cNvSpPr>
                <a:spLocks noChangeShapeType="1"/>
              </p:cNvSpPr>
              <p:nvPr/>
            </p:nvSpPr>
            <p:spPr bwMode="auto">
              <a:xfrm flipH="1" flipV="1">
                <a:off x="2310" y="2615"/>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1" name="Line 310"/>
              <p:cNvSpPr>
                <a:spLocks noChangeShapeType="1"/>
              </p:cNvSpPr>
              <p:nvPr/>
            </p:nvSpPr>
            <p:spPr bwMode="auto">
              <a:xfrm flipH="1" flipV="1">
                <a:off x="2273" y="2548"/>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2" name="Line 311"/>
              <p:cNvSpPr>
                <a:spLocks noChangeShapeType="1"/>
              </p:cNvSpPr>
              <p:nvPr/>
            </p:nvSpPr>
            <p:spPr bwMode="auto">
              <a:xfrm flipH="1" flipV="1">
                <a:off x="2236" y="2481"/>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3" name="Line 312"/>
              <p:cNvSpPr>
                <a:spLocks noChangeShapeType="1"/>
              </p:cNvSpPr>
              <p:nvPr/>
            </p:nvSpPr>
            <p:spPr bwMode="auto">
              <a:xfrm flipH="1" flipV="1">
                <a:off x="2198" y="2414"/>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4" name="Line 313"/>
              <p:cNvSpPr>
                <a:spLocks noChangeShapeType="1"/>
              </p:cNvSpPr>
              <p:nvPr/>
            </p:nvSpPr>
            <p:spPr bwMode="auto">
              <a:xfrm flipH="1" flipV="1">
                <a:off x="2161" y="2347"/>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5" name="Line 314"/>
              <p:cNvSpPr>
                <a:spLocks noChangeShapeType="1"/>
              </p:cNvSpPr>
              <p:nvPr/>
            </p:nvSpPr>
            <p:spPr bwMode="auto">
              <a:xfrm flipH="1" flipV="1">
                <a:off x="2124" y="2281"/>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6" name="Line 315"/>
              <p:cNvSpPr>
                <a:spLocks noChangeShapeType="1"/>
              </p:cNvSpPr>
              <p:nvPr/>
            </p:nvSpPr>
            <p:spPr bwMode="auto">
              <a:xfrm flipH="1" flipV="1">
                <a:off x="2087" y="2214"/>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7" name="Line 316"/>
              <p:cNvSpPr>
                <a:spLocks noChangeShapeType="1"/>
              </p:cNvSpPr>
              <p:nvPr/>
            </p:nvSpPr>
            <p:spPr bwMode="auto">
              <a:xfrm flipH="1" flipV="1">
                <a:off x="2050" y="2147"/>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8" name="Line 317"/>
              <p:cNvSpPr>
                <a:spLocks noChangeShapeType="1"/>
              </p:cNvSpPr>
              <p:nvPr/>
            </p:nvSpPr>
            <p:spPr bwMode="auto">
              <a:xfrm flipH="1" flipV="1">
                <a:off x="2013" y="2080"/>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59" name="Line 318"/>
              <p:cNvSpPr>
                <a:spLocks noChangeShapeType="1"/>
              </p:cNvSpPr>
              <p:nvPr/>
            </p:nvSpPr>
            <p:spPr bwMode="auto">
              <a:xfrm flipH="1" flipV="1">
                <a:off x="1976" y="2013"/>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60" name="Line 319"/>
              <p:cNvSpPr>
                <a:spLocks noChangeShapeType="1"/>
              </p:cNvSpPr>
              <p:nvPr/>
            </p:nvSpPr>
            <p:spPr bwMode="auto">
              <a:xfrm flipH="1" flipV="1">
                <a:off x="1938" y="1946"/>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61" name="Line 320"/>
              <p:cNvSpPr>
                <a:spLocks noChangeShapeType="1"/>
              </p:cNvSpPr>
              <p:nvPr/>
            </p:nvSpPr>
            <p:spPr bwMode="auto">
              <a:xfrm flipH="1" flipV="1">
                <a:off x="1901" y="1879"/>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62" name="Line 321"/>
              <p:cNvSpPr>
                <a:spLocks noChangeShapeType="1"/>
              </p:cNvSpPr>
              <p:nvPr/>
            </p:nvSpPr>
            <p:spPr bwMode="auto">
              <a:xfrm flipH="1" flipV="1">
                <a:off x="1864" y="1812"/>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63" name="Line 322"/>
              <p:cNvSpPr>
                <a:spLocks noChangeShapeType="1"/>
              </p:cNvSpPr>
              <p:nvPr/>
            </p:nvSpPr>
            <p:spPr bwMode="auto">
              <a:xfrm flipH="1" flipV="1">
                <a:off x="1827" y="1745"/>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64" name="Line 323"/>
              <p:cNvSpPr>
                <a:spLocks noChangeShapeType="1"/>
              </p:cNvSpPr>
              <p:nvPr/>
            </p:nvSpPr>
            <p:spPr bwMode="auto">
              <a:xfrm flipH="1" flipV="1">
                <a:off x="1789" y="1679"/>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65" name="Line 324"/>
              <p:cNvSpPr>
                <a:spLocks noChangeShapeType="1"/>
              </p:cNvSpPr>
              <p:nvPr/>
            </p:nvSpPr>
            <p:spPr bwMode="auto">
              <a:xfrm flipH="1" flipV="1">
                <a:off x="1752" y="1612"/>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66" name="Line 325"/>
              <p:cNvSpPr>
                <a:spLocks noChangeShapeType="1"/>
              </p:cNvSpPr>
              <p:nvPr/>
            </p:nvSpPr>
            <p:spPr bwMode="auto">
              <a:xfrm flipH="1" flipV="1">
                <a:off x="1715" y="1545"/>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67" name="Line 326"/>
              <p:cNvSpPr>
                <a:spLocks noChangeShapeType="1"/>
              </p:cNvSpPr>
              <p:nvPr/>
            </p:nvSpPr>
            <p:spPr bwMode="auto">
              <a:xfrm flipH="1" flipV="1">
                <a:off x="1678" y="1478"/>
                <a:ext cx="2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68" name="Line 327"/>
              <p:cNvSpPr>
                <a:spLocks noChangeShapeType="1"/>
              </p:cNvSpPr>
              <p:nvPr/>
            </p:nvSpPr>
            <p:spPr bwMode="auto">
              <a:xfrm flipH="1" flipV="1">
                <a:off x="1640" y="1411"/>
                <a:ext cx="21"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304" name="Group 328"/>
            <p:cNvGrpSpPr>
              <a:grpSpLocks/>
            </p:cNvGrpSpPr>
            <p:nvPr/>
          </p:nvGrpSpPr>
          <p:grpSpPr bwMode="auto">
            <a:xfrm>
              <a:off x="1391" y="1654"/>
              <a:ext cx="1513" cy="1310"/>
              <a:chOff x="1391" y="1654"/>
              <a:chExt cx="1513" cy="1310"/>
            </a:xfrm>
          </p:grpSpPr>
          <p:sp>
            <p:nvSpPr>
              <p:cNvPr id="11419" name="Line 329"/>
              <p:cNvSpPr>
                <a:spLocks noChangeShapeType="1"/>
              </p:cNvSpPr>
              <p:nvPr/>
            </p:nvSpPr>
            <p:spPr bwMode="auto">
              <a:xfrm flipH="1" flipV="1">
                <a:off x="2866" y="2932"/>
                <a:ext cx="38"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0" name="Line 330"/>
              <p:cNvSpPr>
                <a:spLocks noChangeShapeType="1"/>
              </p:cNvSpPr>
              <p:nvPr/>
            </p:nvSpPr>
            <p:spPr bwMode="auto">
              <a:xfrm flipH="1" flipV="1">
                <a:off x="2799" y="2874"/>
                <a:ext cx="38"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1" name="Line 331"/>
              <p:cNvSpPr>
                <a:spLocks noChangeShapeType="1"/>
              </p:cNvSpPr>
              <p:nvPr/>
            </p:nvSpPr>
            <p:spPr bwMode="auto">
              <a:xfrm flipH="1" flipV="1">
                <a:off x="2732" y="2816"/>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2" name="Line 332"/>
              <p:cNvSpPr>
                <a:spLocks noChangeShapeType="1"/>
              </p:cNvSpPr>
              <p:nvPr/>
            </p:nvSpPr>
            <p:spPr bwMode="auto">
              <a:xfrm flipH="1" flipV="1">
                <a:off x="2665" y="2758"/>
                <a:ext cx="38"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3" name="Line 333"/>
              <p:cNvSpPr>
                <a:spLocks noChangeShapeType="1"/>
              </p:cNvSpPr>
              <p:nvPr/>
            </p:nvSpPr>
            <p:spPr bwMode="auto">
              <a:xfrm flipH="1" flipV="1">
                <a:off x="2598" y="2699"/>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4" name="Line 334"/>
              <p:cNvSpPr>
                <a:spLocks noChangeShapeType="1"/>
              </p:cNvSpPr>
              <p:nvPr/>
            </p:nvSpPr>
            <p:spPr bwMode="auto">
              <a:xfrm flipH="1" flipV="1">
                <a:off x="2531" y="2641"/>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5" name="Line 335"/>
              <p:cNvSpPr>
                <a:spLocks noChangeShapeType="1"/>
              </p:cNvSpPr>
              <p:nvPr/>
            </p:nvSpPr>
            <p:spPr bwMode="auto">
              <a:xfrm flipH="1" flipV="1">
                <a:off x="2464" y="2583"/>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6" name="Line 336"/>
              <p:cNvSpPr>
                <a:spLocks noChangeShapeType="1"/>
              </p:cNvSpPr>
              <p:nvPr/>
            </p:nvSpPr>
            <p:spPr bwMode="auto">
              <a:xfrm flipH="1" flipV="1">
                <a:off x="2397" y="2525"/>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7" name="Line 337"/>
              <p:cNvSpPr>
                <a:spLocks noChangeShapeType="1"/>
              </p:cNvSpPr>
              <p:nvPr/>
            </p:nvSpPr>
            <p:spPr bwMode="auto">
              <a:xfrm flipH="1" flipV="1">
                <a:off x="2330" y="2467"/>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8" name="Line 338"/>
              <p:cNvSpPr>
                <a:spLocks noChangeShapeType="1"/>
              </p:cNvSpPr>
              <p:nvPr/>
            </p:nvSpPr>
            <p:spPr bwMode="auto">
              <a:xfrm flipH="1" flipV="1">
                <a:off x="2263" y="2409"/>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29" name="Line 339"/>
              <p:cNvSpPr>
                <a:spLocks noChangeShapeType="1"/>
              </p:cNvSpPr>
              <p:nvPr/>
            </p:nvSpPr>
            <p:spPr bwMode="auto">
              <a:xfrm flipH="1" flipV="1">
                <a:off x="2196" y="2351"/>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0" name="Line 340"/>
              <p:cNvSpPr>
                <a:spLocks noChangeShapeType="1"/>
              </p:cNvSpPr>
              <p:nvPr/>
            </p:nvSpPr>
            <p:spPr bwMode="auto">
              <a:xfrm flipH="1" flipV="1">
                <a:off x="2129" y="2293"/>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1" name="Line 341"/>
              <p:cNvSpPr>
                <a:spLocks noChangeShapeType="1"/>
              </p:cNvSpPr>
              <p:nvPr/>
            </p:nvSpPr>
            <p:spPr bwMode="auto">
              <a:xfrm flipH="1" flipV="1">
                <a:off x="2062" y="2235"/>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2" name="Line 342"/>
              <p:cNvSpPr>
                <a:spLocks noChangeShapeType="1"/>
              </p:cNvSpPr>
              <p:nvPr/>
            </p:nvSpPr>
            <p:spPr bwMode="auto">
              <a:xfrm flipH="1" flipV="1">
                <a:off x="1995" y="2177"/>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3" name="Line 343"/>
              <p:cNvSpPr>
                <a:spLocks noChangeShapeType="1"/>
              </p:cNvSpPr>
              <p:nvPr/>
            </p:nvSpPr>
            <p:spPr bwMode="auto">
              <a:xfrm flipH="1" flipV="1">
                <a:off x="1928" y="2119"/>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4" name="Line 344"/>
              <p:cNvSpPr>
                <a:spLocks noChangeShapeType="1"/>
              </p:cNvSpPr>
              <p:nvPr/>
            </p:nvSpPr>
            <p:spPr bwMode="auto">
              <a:xfrm flipH="1" flipV="1">
                <a:off x="1861" y="2061"/>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5" name="Line 345"/>
              <p:cNvSpPr>
                <a:spLocks noChangeShapeType="1"/>
              </p:cNvSpPr>
              <p:nvPr/>
            </p:nvSpPr>
            <p:spPr bwMode="auto">
              <a:xfrm flipH="1" flipV="1">
                <a:off x="1794" y="2002"/>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6" name="Line 346"/>
              <p:cNvSpPr>
                <a:spLocks noChangeShapeType="1"/>
              </p:cNvSpPr>
              <p:nvPr/>
            </p:nvSpPr>
            <p:spPr bwMode="auto">
              <a:xfrm flipH="1" flipV="1">
                <a:off x="1727" y="1944"/>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7" name="Line 347"/>
              <p:cNvSpPr>
                <a:spLocks noChangeShapeType="1"/>
              </p:cNvSpPr>
              <p:nvPr/>
            </p:nvSpPr>
            <p:spPr bwMode="auto">
              <a:xfrm flipH="1" flipV="1">
                <a:off x="1660" y="1886"/>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8" name="Line 348"/>
              <p:cNvSpPr>
                <a:spLocks noChangeShapeType="1"/>
              </p:cNvSpPr>
              <p:nvPr/>
            </p:nvSpPr>
            <p:spPr bwMode="auto">
              <a:xfrm flipH="1" flipV="1">
                <a:off x="1593" y="1828"/>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39" name="Line 349"/>
              <p:cNvSpPr>
                <a:spLocks noChangeShapeType="1"/>
              </p:cNvSpPr>
              <p:nvPr/>
            </p:nvSpPr>
            <p:spPr bwMode="auto">
              <a:xfrm flipH="1" flipV="1">
                <a:off x="1526" y="1770"/>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40" name="Line 350"/>
              <p:cNvSpPr>
                <a:spLocks noChangeShapeType="1"/>
              </p:cNvSpPr>
              <p:nvPr/>
            </p:nvSpPr>
            <p:spPr bwMode="auto">
              <a:xfrm flipH="1" flipV="1">
                <a:off x="1459" y="1712"/>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41" name="Line 351"/>
              <p:cNvSpPr>
                <a:spLocks noChangeShapeType="1"/>
              </p:cNvSpPr>
              <p:nvPr/>
            </p:nvSpPr>
            <p:spPr bwMode="auto">
              <a:xfrm flipH="1" flipV="1">
                <a:off x="1391" y="1654"/>
                <a:ext cx="38" cy="33"/>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305" name="Group 352"/>
            <p:cNvGrpSpPr>
              <a:grpSpLocks/>
            </p:cNvGrpSpPr>
            <p:nvPr/>
          </p:nvGrpSpPr>
          <p:grpSpPr bwMode="auto">
            <a:xfrm>
              <a:off x="1250" y="1790"/>
              <a:ext cx="1767" cy="1016"/>
              <a:chOff x="1250" y="1790"/>
              <a:chExt cx="1767" cy="1016"/>
            </a:xfrm>
          </p:grpSpPr>
          <p:sp>
            <p:nvSpPr>
              <p:cNvPr id="11392" name="Line 353"/>
              <p:cNvSpPr>
                <a:spLocks noChangeShapeType="1"/>
              </p:cNvSpPr>
              <p:nvPr/>
            </p:nvSpPr>
            <p:spPr bwMode="auto">
              <a:xfrm flipH="1" flipV="1">
                <a:off x="2979" y="278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93" name="Line 354"/>
              <p:cNvSpPr>
                <a:spLocks noChangeShapeType="1"/>
              </p:cNvSpPr>
              <p:nvPr/>
            </p:nvSpPr>
            <p:spPr bwMode="auto">
              <a:xfrm flipH="1" flipV="1">
                <a:off x="2912" y="2746"/>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94" name="Line 355"/>
              <p:cNvSpPr>
                <a:spLocks noChangeShapeType="1"/>
              </p:cNvSpPr>
              <p:nvPr/>
            </p:nvSpPr>
            <p:spPr bwMode="auto">
              <a:xfrm flipH="1" flipV="1">
                <a:off x="2845" y="270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95" name="Line 356"/>
              <p:cNvSpPr>
                <a:spLocks noChangeShapeType="1"/>
              </p:cNvSpPr>
              <p:nvPr/>
            </p:nvSpPr>
            <p:spPr bwMode="auto">
              <a:xfrm flipH="1" flipV="1">
                <a:off x="2778" y="2669"/>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96" name="Line 357"/>
              <p:cNvSpPr>
                <a:spLocks noChangeShapeType="1"/>
              </p:cNvSpPr>
              <p:nvPr/>
            </p:nvSpPr>
            <p:spPr bwMode="auto">
              <a:xfrm flipH="1" flipV="1">
                <a:off x="2711" y="2630"/>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97" name="Line 358"/>
              <p:cNvSpPr>
                <a:spLocks noChangeShapeType="1"/>
              </p:cNvSpPr>
              <p:nvPr/>
            </p:nvSpPr>
            <p:spPr bwMode="auto">
              <a:xfrm flipH="1" flipV="1">
                <a:off x="2644" y="259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98" name="Line 359"/>
              <p:cNvSpPr>
                <a:spLocks noChangeShapeType="1"/>
              </p:cNvSpPr>
              <p:nvPr/>
            </p:nvSpPr>
            <p:spPr bwMode="auto">
              <a:xfrm flipH="1" flipV="1">
                <a:off x="2577" y="2553"/>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99" name="Line 360"/>
              <p:cNvSpPr>
                <a:spLocks noChangeShapeType="1"/>
              </p:cNvSpPr>
              <p:nvPr/>
            </p:nvSpPr>
            <p:spPr bwMode="auto">
              <a:xfrm flipH="1" flipV="1">
                <a:off x="2510" y="251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0" name="Line 361"/>
              <p:cNvSpPr>
                <a:spLocks noChangeShapeType="1"/>
              </p:cNvSpPr>
              <p:nvPr/>
            </p:nvSpPr>
            <p:spPr bwMode="auto">
              <a:xfrm flipH="1" flipV="1">
                <a:off x="2443" y="2476"/>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1" name="Line 362"/>
              <p:cNvSpPr>
                <a:spLocks noChangeShapeType="1"/>
              </p:cNvSpPr>
              <p:nvPr/>
            </p:nvSpPr>
            <p:spPr bwMode="auto">
              <a:xfrm flipH="1" flipV="1">
                <a:off x="2376" y="243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2" name="Line 363"/>
              <p:cNvSpPr>
                <a:spLocks noChangeShapeType="1"/>
              </p:cNvSpPr>
              <p:nvPr/>
            </p:nvSpPr>
            <p:spPr bwMode="auto">
              <a:xfrm flipH="1" flipV="1">
                <a:off x="2309" y="2399"/>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3" name="Line 364"/>
              <p:cNvSpPr>
                <a:spLocks noChangeShapeType="1"/>
              </p:cNvSpPr>
              <p:nvPr/>
            </p:nvSpPr>
            <p:spPr bwMode="auto">
              <a:xfrm flipH="1" flipV="1">
                <a:off x="2242" y="2360"/>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4" name="Line 365"/>
              <p:cNvSpPr>
                <a:spLocks noChangeShapeType="1"/>
              </p:cNvSpPr>
              <p:nvPr/>
            </p:nvSpPr>
            <p:spPr bwMode="auto">
              <a:xfrm flipH="1" flipV="1">
                <a:off x="2175" y="232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5" name="Line 366"/>
              <p:cNvSpPr>
                <a:spLocks noChangeShapeType="1"/>
              </p:cNvSpPr>
              <p:nvPr/>
            </p:nvSpPr>
            <p:spPr bwMode="auto">
              <a:xfrm flipH="1" flipV="1">
                <a:off x="2108" y="2283"/>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6" name="Line 367"/>
              <p:cNvSpPr>
                <a:spLocks noChangeShapeType="1"/>
              </p:cNvSpPr>
              <p:nvPr/>
            </p:nvSpPr>
            <p:spPr bwMode="auto">
              <a:xfrm flipH="1" flipV="1">
                <a:off x="2041" y="2245"/>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7" name="Line 368"/>
              <p:cNvSpPr>
                <a:spLocks noChangeShapeType="1"/>
              </p:cNvSpPr>
              <p:nvPr/>
            </p:nvSpPr>
            <p:spPr bwMode="auto">
              <a:xfrm flipH="1" flipV="1">
                <a:off x="1974" y="2206"/>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8" name="Line 369"/>
              <p:cNvSpPr>
                <a:spLocks noChangeShapeType="1"/>
              </p:cNvSpPr>
              <p:nvPr/>
            </p:nvSpPr>
            <p:spPr bwMode="auto">
              <a:xfrm flipH="1" flipV="1">
                <a:off x="1907" y="2167"/>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09" name="Line 370"/>
              <p:cNvSpPr>
                <a:spLocks noChangeShapeType="1"/>
              </p:cNvSpPr>
              <p:nvPr/>
            </p:nvSpPr>
            <p:spPr bwMode="auto">
              <a:xfrm flipH="1" flipV="1">
                <a:off x="1840" y="2129"/>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10" name="Line 371"/>
              <p:cNvSpPr>
                <a:spLocks noChangeShapeType="1"/>
              </p:cNvSpPr>
              <p:nvPr/>
            </p:nvSpPr>
            <p:spPr bwMode="auto">
              <a:xfrm flipH="1" flipV="1">
                <a:off x="1773" y="2090"/>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11" name="Line 372"/>
              <p:cNvSpPr>
                <a:spLocks noChangeShapeType="1"/>
              </p:cNvSpPr>
              <p:nvPr/>
            </p:nvSpPr>
            <p:spPr bwMode="auto">
              <a:xfrm flipH="1" flipV="1">
                <a:off x="1706" y="2052"/>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12" name="Line 373"/>
              <p:cNvSpPr>
                <a:spLocks noChangeShapeType="1"/>
              </p:cNvSpPr>
              <p:nvPr/>
            </p:nvSpPr>
            <p:spPr bwMode="auto">
              <a:xfrm flipH="1" flipV="1">
                <a:off x="1639" y="2013"/>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13" name="Line 374"/>
              <p:cNvSpPr>
                <a:spLocks noChangeShapeType="1"/>
              </p:cNvSpPr>
              <p:nvPr/>
            </p:nvSpPr>
            <p:spPr bwMode="auto">
              <a:xfrm flipH="1" flipV="1">
                <a:off x="1572" y="1975"/>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14" name="Line 375"/>
              <p:cNvSpPr>
                <a:spLocks noChangeShapeType="1"/>
              </p:cNvSpPr>
              <p:nvPr/>
            </p:nvSpPr>
            <p:spPr bwMode="auto">
              <a:xfrm flipH="1" flipV="1">
                <a:off x="1505" y="1936"/>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15" name="Line 376"/>
              <p:cNvSpPr>
                <a:spLocks noChangeShapeType="1"/>
              </p:cNvSpPr>
              <p:nvPr/>
            </p:nvSpPr>
            <p:spPr bwMode="auto">
              <a:xfrm flipH="1" flipV="1">
                <a:off x="1438" y="1897"/>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16" name="Line 377"/>
              <p:cNvSpPr>
                <a:spLocks noChangeShapeType="1"/>
              </p:cNvSpPr>
              <p:nvPr/>
            </p:nvSpPr>
            <p:spPr bwMode="auto">
              <a:xfrm flipH="1" flipV="1">
                <a:off x="1371" y="1859"/>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17" name="Line 378"/>
              <p:cNvSpPr>
                <a:spLocks noChangeShapeType="1"/>
              </p:cNvSpPr>
              <p:nvPr/>
            </p:nvSpPr>
            <p:spPr bwMode="auto">
              <a:xfrm flipH="1" flipV="1">
                <a:off x="1304" y="1820"/>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18" name="Line 379"/>
              <p:cNvSpPr>
                <a:spLocks noChangeShapeType="1"/>
              </p:cNvSpPr>
              <p:nvPr/>
            </p:nvSpPr>
            <p:spPr bwMode="auto">
              <a:xfrm flipH="1" flipV="1">
                <a:off x="1250" y="1790"/>
                <a:ext cx="24" cy="13"/>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306" name="Group 380"/>
            <p:cNvGrpSpPr>
              <a:grpSpLocks/>
            </p:cNvGrpSpPr>
            <p:nvPr/>
          </p:nvGrpSpPr>
          <p:grpSpPr bwMode="auto">
            <a:xfrm>
              <a:off x="1182" y="1932"/>
              <a:ext cx="1905" cy="730"/>
              <a:chOff x="1182" y="1932"/>
              <a:chExt cx="1905" cy="730"/>
            </a:xfrm>
          </p:grpSpPr>
          <p:sp>
            <p:nvSpPr>
              <p:cNvPr id="11363" name="Line 381"/>
              <p:cNvSpPr>
                <a:spLocks noChangeShapeType="1"/>
              </p:cNvSpPr>
              <p:nvPr/>
            </p:nvSpPr>
            <p:spPr bwMode="auto">
              <a:xfrm flipH="1" flipV="1">
                <a:off x="3049" y="2647"/>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64" name="Line 382"/>
              <p:cNvSpPr>
                <a:spLocks noChangeShapeType="1"/>
              </p:cNvSpPr>
              <p:nvPr/>
            </p:nvSpPr>
            <p:spPr bwMode="auto">
              <a:xfrm flipH="1" flipV="1">
                <a:off x="2982" y="2622"/>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65" name="Line 383"/>
              <p:cNvSpPr>
                <a:spLocks noChangeShapeType="1"/>
              </p:cNvSpPr>
              <p:nvPr/>
            </p:nvSpPr>
            <p:spPr bwMode="auto">
              <a:xfrm flipH="1" flipV="1">
                <a:off x="2915" y="2596"/>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66" name="Line 384"/>
              <p:cNvSpPr>
                <a:spLocks noChangeShapeType="1"/>
              </p:cNvSpPr>
              <p:nvPr/>
            </p:nvSpPr>
            <p:spPr bwMode="auto">
              <a:xfrm flipH="1" flipV="1">
                <a:off x="2848" y="2570"/>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67" name="Line 385"/>
              <p:cNvSpPr>
                <a:spLocks noChangeShapeType="1"/>
              </p:cNvSpPr>
              <p:nvPr/>
            </p:nvSpPr>
            <p:spPr bwMode="auto">
              <a:xfrm flipH="1" flipV="1">
                <a:off x="2781" y="254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68" name="Line 386"/>
              <p:cNvSpPr>
                <a:spLocks noChangeShapeType="1"/>
              </p:cNvSpPr>
              <p:nvPr/>
            </p:nvSpPr>
            <p:spPr bwMode="auto">
              <a:xfrm flipH="1" flipV="1">
                <a:off x="2714" y="251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69" name="Line 387"/>
              <p:cNvSpPr>
                <a:spLocks noChangeShapeType="1"/>
              </p:cNvSpPr>
              <p:nvPr/>
            </p:nvSpPr>
            <p:spPr bwMode="auto">
              <a:xfrm flipH="1" flipV="1">
                <a:off x="2647" y="2493"/>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0" name="Line 388"/>
              <p:cNvSpPr>
                <a:spLocks noChangeShapeType="1"/>
              </p:cNvSpPr>
              <p:nvPr/>
            </p:nvSpPr>
            <p:spPr bwMode="auto">
              <a:xfrm flipH="1" flipV="1">
                <a:off x="2580" y="2467"/>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1" name="Line 389"/>
              <p:cNvSpPr>
                <a:spLocks noChangeShapeType="1"/>
              </p:cNvSpPr>
              <p:nvPr/>
            </p:nvSpPr>
            <p:spPr bwMode="auto">
              <a:xfrm flipH="1" flipV="1">
                <a:off x="2513" y="2442"/>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2" name="Line 390"/>
              <p:cNvSpPr>
                <a:spLocks noChangeShapeType="1"/>
              </p:cNvSpPr>
              <p:nvPr/>
            </p:nvSpPr>
            <p:spPr bwMode="auto">
              <a:xfrm flipH="1" flipV="1">
                <a:off x="2446" y="2416"/>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3" name="Line 391"/>
              <p:cNvSpPr>
                <a:spLocks noChangeShapeType="1"/>
              </p:cNvSpPr>
              <p:nvPr/>
            </p:nvSpPr>
            <p:spPr bwMode="auto">
              <a:xfrm flipH="1" flipV="1">
                <a:off x="2379" y="2390"/>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4" name="Line 392"/>
              <p:cNvSpPr>
                <a:spLocks noChangeShapeType="1"/>
              </p:cNvSpPr>
              <p:nvPr/>
            </p:nvSpPr>
            <p:spPr bwMode="auto">
              <a:xfrm flipH="1" flipV="1">
                <a:off x="2312" y="236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5" name="Line 393"/>
              <p:cNvSpPr>
                <a:spLocks noChangeShapeType="1"/>
              </p:cNvSpPr>
              <p:nvPr/>
            </p:nvSpPr>
            <p:spPr bwMode="auto">
              <a:xfrm flipH="1" flipV="1">
                <a:off x="2245" y="233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6" name="Line 394"/>
              <p:cNvSpPr>
                <a:spLocks noChangeShapeType="1"/>
              </p:cNvSpPr>
              <p:nvPr/>
            </p:nvSpPr>
            <p:spPr bwMode="auto">
              <a:xfrm flipH="1" flipV="1">
                <a:off x="2178" y="2313"/>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7" name="Line 395"/>
              <p:cNvSpPr>
                <a:spLocks noChangeShapeType="1"/>
              </p:cNvSpPr>
              <p:nvPr/>
            </p:nvSpPr>
            <p:spPr bwMode="auto">
              <a:xfrm flipH="1" flipV="1">
                <a:off x="2111" y="2288"/>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8" name="Line 396"/>
              <p:cNvSpPr>
                <a:spLocks noChangeShapeType="1"/>
              </p:cNvSpPr>
              <p:nvPr/>
            </p:nvSpPr>
            <p:spPr bwMode="auto">
              <a:xfrm flipH="1" flipV="1">
                <a:off x="2044" y="2262"/>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79" name="Line 397"/>
              <p:cNvSpPr>
                <a:spLocks noChangeShapeType="1"/>
              </p:cNvSpPr>
              <p:nvPr/>
            </p:nvSpPr>
            <p:spPr bwMode="auto">
              <a:xfrm flipH="1" flipV="1">
                <a:off x="1977" y="2236"/>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0" name="Line 398"/>
              <p:cNvSpPr>
                <a:spLocks noChangeShapeType="1"/>
              </p:cNvSpPr>
              <p:nvPr/>
            </p:nvSpPr>
            <p:spPr bwMode="auto">
              <a:xfrm flipH="1" flipV="1">
                <a:off x="1910" y="2211"/>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1" name="Line 399"/>
              <p:cNvSpPr>
                <a:spLocks noChangeShapeType="1"/>
              </p:cNvSpPr>
              <p:nvPr/>
            </p:nvSpPr>
            <p:spPr bwMode="auto">
              <a:xfrm flipH="1" flipV="1">
                <a:off x="1843" y="2185"/>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2" name="Line 400"/>
              <p:cNvSpPr>
                <a:spLocks noChangeShapeType="1"/>
              </p:cNvSpPr>
              <p:nvPr/>
            </p:nvSpPr>
            <p:spPr bwMode="auto">
              <a:xfrm flipH="1" flipV="1">
                <a:off x="1776" y="2159"/>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3" name="Line 401"/>
              <p:cNvSpPr>
                <a:spLocks noChangeShapeType="1"/>
              </p:cNvSpPr>
              <p:nvPr/>
            </p:nvSpPr>
            <p:spPr bwMode="auto">
              <a:xfrm flipH="1" flipV="1">
                <a:off x="1709" y="2134"/>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4" name="Line 402"/>
              <p:cNvSpPr>
                <a:spLocks noChangeShapeType="1"/>
              </p:cNvSpPr>
              <p:nvPr/>
            </p:nvSpPr>
            <p:spPr bwMode="auto">
              <a:xfrm flipH="1" flipV="1">
                <a:off x="1642" y="2108"/>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5" name="Line 403"/>
              <p:cNvSpPr>
                <a:spLocks noChangeShapeType="1"/>
              </p:cNvSpPr>
              <p:nvPr/>
            </p:nvSpPr>
            <p:spPr bwMode="auto">
              <a:xfrm flipH="1" flipV="1">
                <a:off x="1575" y="2082"/>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6" name="Line 404"/>
              <p:cNvSpPr>
                <a:spLocks noChangeShapeType="1"/>
              </p:cNvSpPr>
              <p:nvPr/>
            </p:nvSpPr>
            <p:spPr bwMode="auto">
              <a:xfrm flipH="1" flipV="1">
                <a:off x="1508" y="2057"/>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7" name="Line 405"/>
              <p:cNvSpPr>
                <a:spLocks noChangeShapeType="1"/>
              </p:cNvSpPr>
              <p:nvPr/>
            </p:nvSpPr>
            <p:spPr bwMode="auto">
              <a:xfrm flipH="1" flipV="1">
                <a:off x="1441" y="2031"/>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8" name="Line 406"/>
              <p:cNvSpPr>
                <a:spLocks noChangeShapeType="1"/>
              </p:cNvSpPr>
              <p:nvPr/>
            </p:nvSpPr>
            <p:spPr bwMode="auto">
              <a:xfrm flipH="1" flipV="1">
                <a:off x="1374" y="2005"/>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89" name="Line 407"/>
              <p:cNvSpPr>
                <a:spLocks noChangeShapeType="1"/>
              </p:cNvSpPr>
              <p:nvPr/>
            </p:nvSpPr>
            <p:spPr bwMode="auto">
              <a:xfrm flipH="1" flipV="1">
                <a:off x="1307" y="1980"/>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90" name="Line 408"/>
              <p:cNvSpPr>
                <a:spLocks noChangeShapeType="1"/>
              </p:cNvSpPr>
              <p:nvPr/>
            </p:nvSpPr>
            <p:spPr bwMode="auto">
              <a:xfrm flipH="1" flipV="1">
                <a:off x="1239" y="1954"/>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91" name="Line 409"/>
              <p:cNvSpPr>
                <a:spLocks noChangeShapeType="1"/>
              </p:cNvSpPr>
              <p:nvPr/>
            </p:nvSpPr>
            <p:spPr bwMode="auto">
              <a:xfrm flipH="1" flipV="1">
                <a:off x="1182" y="1932"/>
                <a:ext cx="28" cy="11"/>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307" name="Group 410"/>
            <p:cNvGrpSpPr>
              <a:grpSpLocks/>
            </p:cNvGrpSpPr>
            <p:nvPr/>
          </p:nvGrpSpPr>
          <p:grpSpPr bwMode="auto">
            <a:xfrm>
              <a:off x="1150" y="2088"/>
              <a:ext cx="1982" cy="420"/>
              <a:chOff x="1150" y="2088"/>
              <a:chExt cx="1982" cy="420"/>
            </a:xfrm>
          </p:grpSpPr>
          <p:sp>
            <p:nvSpPr>
              <p:cNvPr id="11333" name="Line 411"/>
              <p:cNvSpPr>
                <a:spLocks noChangeShapeType="1"/>
              </p:cNvSpPr>
              <p:nvPr/>
            </p:nvSpPr>
            <p:spPr bwMode="auto">
              <a:xfrm flipH="1" flipV="1">
                <a:off x="3094" y="2500"/>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34" name="Line 412"/>
              <p:cNvSpPr>
                <a:spLocks noChangeShapeType="1"/>
              </p:cNvSpPr>
              <p:nvPr/>
            </p:nvSpPr>
            <p:spPr bwMode="auto">
              <a:xfrm flipH="1" flipV="1">
                <a:off x="3027" y="2485"/>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35" name="Line 413"/>
              <p:cNvSpPr>
                <a:spLocks noChangeShapeType="1"/>
              </p:cNvSpPr>
              <p:nvPr/>
            </p:nvSpPr>
            <p:spPr bwMode="auto">
              <a:xfrm flipH="1" flipV="1">
                <a:off x="2960" y="2471"/>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36" name="Line 414"/>
              <p:cNvSpPr>
                <a:spLocks noChangeShapeType="1"/>
              </p:cNvSpPr>
              <p:nvPr/>
            </p:nvSpPr>
            <p:spPr bwMode="auto">
              <a:xfrm flipH="1" flipV="1">
                <a:off x="2893" y="2457"/>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37" name="Line 415"/>
              <p:cNvSpPr>
                <a:spLocks noChangeShapeType="1"/>
              </p:cNvSpPr>
              <p:nvPr/>
            </p:nvSpPr>
            <p:spPr bwMode="auto">
              <a:xfrm flipH="1" flipV="1">
                <a:off x="2826" y="2442"/>
                <a:ext cx="38" cy="9"/>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38" name="Line 416"/>
              <p:cNvSpPr>
                <a:spLocks noChangeShapeType="1"/>
              </p:cNvSpPr>
              <p:nvPr/>
            </p:nvSpPr>
            <p:spPr bwMode="auto">
              <a:xfrm flipH="1" flipV="1">
                <a:off x="2759" y="2429"/>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39" name="Line 417"/>
              <p:cNvSpPr>
                <a:spLocks noChangeShapeType="1"/>
              </p:cNvSpPr>
              <p:nvPr/>
            </p:nvSpPr>
            <p:spPr bwMode="auto">
              <a:xfrm flipH="1" flipV="1">
                <a:off x="2692" y="2414"/>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0" name="Line 418"/>
              <p:cNvSpPr>
                <a:spLocks noChangeShapeType="1"/>
              </p:cNvSpPr>
              <p:nvPr/>
            </p:nvSpPr>
            <p:spPr bwMode="auto">
              <a:xfrm flipH="1" flipV="1">
                <a:off x="2625" y="2400"/>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1" name="Line 419"/>
              <p:cNvSpPr>
                <a:spLocks noChangeShapeType="1"/>
              </p:cNvSpPr>
              <p:nvPr/>
            </p:nvSpPr>
            <p:spPr bwMode="auto">
              <a:xfrm flipH="1" flipV="1">
                <a:off x="2558" y="2386"/>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2" name="Line 420"/>
              <p:cNvSpPr>
                <a:spLocks noChangeShapeType="1"/>
              </p:cNvSpPr>
              <p:nvPr/>
            </p:nvSpPr>
            <p:spPr bwMode="auto">
              <a:xfrm flipH="1" flipV="1">
                <a:off x="2491" y="2372"/>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3" name="Line 421"/>
              <p:cNvSpPr>
                <a:spLocks noChangeShapeType="1"/>
              </p:cNvSpPr>
              <p:nvPr/>
            </p:nvSpPr>
            <p:spPr bwMode="auto">
              <a:xfrm flipH="1" flipV="1">
                <a:off x="2424" y="2358"/>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4" name="Line 422"/>
              <p:cNvSpPr>
                <a:spLocks noChangeShapeType="1"/>
              </p:cNvSpPr>
              <p:nvPr/>
            </p:nvSpPr>
            <p:spPr bwMode="auto">
              <a:xfrm flipH="1" flipV="1">
                <a:off x="2357" y="2343"/>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5" name="Line 423"/>
              <p:cNvSpPr>
                <a:spLocks noChangeShapeType="1"/>
              </p:cNvSpPr>
              <p:nvPr/>
            </p:nvSpPr>
            <p:spPr bwMode="auto">
              <a:xfrm flipH="1" flipV="1">
                <a:off x="2290" y="2329"/>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6" name="Line 424"/>
              <p:cNvSpPr>
                <a:spLocks noChangeShapeType="1"/>
              </p:cNvSpPr>
              <p:nvPr/>
            </p:nvSpPr>
            <p:spPr bwMode="auto">
              <a:xfrm flipH="1" flipV="1">
                <a:off x="2223" y="2315"/>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7" name="Line 425"/>
              <p:cNvSpPr>
                <a:spLocks noChangeShapeType="1"/>
              </p:cNvSpPr>
              <p:nvPr/>
            </p:nvSpPr>
            <p:spPr bwMode="auto">
              <a:xfrm flipH="1" flipV="1">
                <a:off x="2156" y="2301"/>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8" name="Line 426"/>
              <p:cNvSpPr>
                <a:spLocks noChangeShapeType="1"/>
              </p:cNvSpPr>
              <p:nvPr/>
            </p:nvSpPr>
            <p:spPr bwMode="auto">
              <a:xfrm flipH="1" flipV="1">
                <a:off x="2089" y="2287"/>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49" name="Line 427"/>
              <p:cNvSpPr>
                <a:spLocks noChangeShapeType="1"/>
              </p:cNvSpPr>
              <p:nvPr/>
            </p:nvSpPr>
            <p:spPr bwMode="auto">
              <a:xfrm flipH="1" flipV="1">
                <a:off x="2022" y="2272"/>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0" name="Line 428"/>
              <p:cNvSpPr>
                <a:spLocks noChangeShapeType="1"/>
              </p:cNvSpPr>
              <p:nvPr/>
            </p:nvSpPr>
            <p:spPr bwMode="auto">
              <a:xfrm flipH="1" flipV="1">
                <a:off x="1955" y="2258"/>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1" name="Line 429"/>
              <p:cNvSpPr>
                <a:spLocks noChangeShapeType="1"/>
              </p:cNvSpPr>
              <p:nvPr/>
            </p:nvSpPr>
            <p:spPr bwMode="auto">
              <a:xfrm flipH="1" flipV="1">
                <a:off x="1888" y="2244"/>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2" name="Line 430"/>
              <p:cNvSpPr>
                <a:spLocks noChangeShapeType="1"/>
              </p:cNvSpPr>
              <p:nvPr/>
            </p:nvSpPr>
            <p:spPr bwMode="auto">
              <a:xfrm flipH="1" flipV="1">
                <a:off x="1821" y="2230"/>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3" name="Line 431"/>
              <p:cNvSpPr>
                <a:spLocks noChangeShapeType="1"/>
              </p:cNvSpPr>
              <p:nvPr/>
            </p:nvSpPr>
            <p:spPr bwMode="auto">
              <a:xfrm flipH="1" flipV="1">
                <a:off x="1754" y="2215"/>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4" name="Line 432"/>
              <p:cNvSpPr>
                <a:spLocks noChangeShapeType="1"/>
              </p:cNvSpPr>
              <p:nvPr/>
            </p:nvSpPr>
            <p:spPr bwMode="auto">
              <a:xfrm flipH="1" flipV="1">
                <a:off x="1687" y="2201"/>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5" name="Line 433"/>
              <p:cNvSpPr>
                <a:spLocks noChangeShapeType="1"/>
              </p:cNvSpPr>
              <p:nvPr/>
            </p:nvSpPr>
            <p:spPr bwMode="auto">
              <a:xfrm flipH="1" flipV="1">
                <a:off x="1619" y="2187"/>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6" name="Line 434"/>
              <p:cNvSpPr>
                <a:spLocks noChangeShapeType="1"/>
              </p:cNvSpPr>
              <p:nvPr/>
            </p:nvSpPr>
            <p:spPr bwMode="auto">
              <a:xfrm flipH="1" flipV="1">
                <a:off x="1552" y="2172"/>
                <a:ext cx="38" cy="9"/>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7" name="Line 435"/>
              <p:cNvSpPr>
                <a:spLocks noChangeShapeType="1"/>
              </p:cNvSpPr>
              <p:nvPr/>
            </p:nvSpPr>
            <p:spPr bwMode="auto">
              <a:xfrm flipH="1" flipV="1">
                <a:off x="1485" y="2159"/>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8" name="Line 436"/>
              <p:cNvSpPr>
                <a:spLocks noChangeShapeType="1"/>
              </p:cNvSpPr>
              <p:nvPr/>
            </p:nvSpPr>
            <p:spPr bwMode="auto">
              <a:xfrm flipH="1" flipV="1">
                <a:off x="1418" y="2144"/>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59" name="Line 437"/>
              <p:cNvSpPr>
                <a:spLocks noChangeShapeType="1"/>
              </p:cNvSpPr>
              <p:nvPr/>
            </p:nvSpPr>
            <p:spPr bwMode="auto">
              <a:xfrm flipH="1" flipV="1">
                <a:off x="1351" y="2130"/>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60" name="Line 438"/>
              <p:cNvSpPr>
                <a:spLocks noChangeShapeType="1"/>
              </p:cNvSpPr>
              <p:nvPr/>
            </p:nvSpPr>
            <p:spPr bwMode="auto">
              <a:xfrm flipH="1" flipV="1">
                <a:off x="1284" y="2116"/>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61" name="Line 439"/>
              <p:cNvSpPr>
                <a:spLocks noChangeShapeType="1"/>
              </p:cNvSpPr>
              <p:nvPr/>
            </p:nvSpPr>
            <p:spPr bwMode="auto">
              <a:xfrm flipH="1" flipV="1">
                <a:off x="1217" y="2101"/>
                <a:ext cx="38" cy="9"/>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62" name="Line 440"/>
              <p:cNvSpPr>
                <a:spLocks noChangeShapeType="1"/>
              </p:cNvSpPr>
              <p:nvPr/>
            </p:nvSpPr>
            <p:spPr bwMode="auto">
              <a:xfrm flipH="1" flipV="1">
                <a:off x="1150" y="2088"/>
                <a:ext cx="38" cy="7"/>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308" name="Group 441"/>
            <p:cNvGrpSpPr>
              <a:grpSpLocks/>
            </p:cNvGrpSpPr>
            <p:nvPr/>
          </p:nvGrpSpPr>
          <p:grpSpPr bwMode="auto">
            <a:xfrm>
              <a:off x="1503" y="1510"/>
              <a:ext cx="1263" cy="1576"/>
              <a:chOff x="1503" y="1510"/>
              <a:chExt cx="1263" cy="1576"/>
            </a:xfrm>
          </p:grpSpPr>
          <p:sp>
            <p:nvSpPr>
              <p:cNvPr id="11309" name="Line 442"/>
              <p:cNvSpPr>
                <a:spLocks noChangeShapeType="1"/>
              </p:cNvSpPr>
              <p:nvPr/>
            </p:nvSpPr>
            <p:spPr bwMode="auto">
              <a:xfrm flipH="1" flipV="1">
                <a:off x="2736" y="3048"/>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0" name="Line 443"/>
              <p:cNvSpPr>
                <a:spLocks noChangeShapeType="1"/>
              </p:cNvSpPr>
              <p:nvPr/>
            </p:nvSpPr>
            <p:spPr bwMode="auto">
              <a:xfrm flipH="1" flipV="1">
                <a:off x="2682" y="2981"/>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1" name="Line 444"/>
              <p:cNvSpPr>
                <a:spLocks noChangeShapeType="1"/>
              </p:cNvSpPr>
              <p:nvPr/>
            </p:nvSpPr>
            <p:spPr bwMode="auto">
              <a:xfrm flipH="1" flipV="1">
                <a:off x="2628" y="2914"/>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2" name="Line 445"/>
              <p:cNvSpPr>
                <a:spLocks noChangeShapeType="1"/>
              </p:cNvSpPr>
              <p:nvPr/>
            </p:nvSpPr>
            <p:spPr bwMode="auto">
              <a:xfrm flipH="1" flipV="1">
                <a:off x="2575" y="2847"/>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3" name="Line 446"/>
              <p:cNvSpPr>
                <a:spLocks noChangeShapeType="1"/>
              </p:cNvSpPr>
              <p:nvPr/>
            </p:nvSpPr>
            <p:spPr bwMode="auto">
              <a:xfrm flipH="1" flipV="1">
                <a:off x="2521" y="2780"/>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4" name="Line 447"/>
              <p:cNvSpPr>
                <a:spLocks noChangeShapeType="1"/>
              </p:cNvSpPr>
              <p:nvPr/>
            </p:nvSpPr>
            <p:spPr bwMode="auto">
              <a:xfrm flipH="1" flipV="1">
                <a:off x="2467" y="2714"/>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5" name="Line 448"/>
              <p:cNvSpPr>
                <a:spLocks noChangeShapeType="1"/>
              </p:cNvSpPr>
              <p:nvPr/>
            </p:nvSpPr>
            <p:spPr bwMode="auto">
              <a:xfrm flipH="1" flipV="1">
                <a:off x="2414" y="2647"/>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6" name="Line 449"/>
              <p:cNvSpPr>
                <a:spLocks noChangeShapeType="1"/>
              </p:cNvSpPr>
              <p:nvPr/>
            </p:nvSpPr>
            <p:spPr bwMode="auto">
              <a:xfrm flipH="1" flipV="1">
                <a:off x="2360" y="2580"/>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7" name="Line 450"/>
              <p:cNvSpPr>
                <a:spLocks noChangeShapeType="1"/>
              </p:cNvSpPr>
              <p:nvPr/>
            </p:nvSpPr>
            <p:spPr bwMode="auto">
              <a:xfrm flipH="1" flipV="1">
                <a:off x="2307" y="2513"/>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8" name="Line 451"/>
              <p:cNvSpPr>
                <a:spLocks noChangeShapeType="1"/>
              </p:cNvSpPr>
              <p:nvPr/>
            </p:nvSpPr>
            <p:spPr bwMode="auto">
              <a:xfrm flipH="1" flipV="1">
                <a:off x="2253" y="2446"/>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19" name="Line 452"/>
              <p:cNvSpPr>
                <a:spLocks noChangeShapeType="1"/>
              </p:cNvSpPr>
              <p:nvPr/>
            </p:nvSpPr>
            <p:spPr bwMode="auto">
              <a:xfrm flipH="1" flipV="1">
                <a:off x="2199" y="2379"/>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0" name="Line 453"/>
              <p:cNvSpPr>
                <a:spLocks noChangeShapeType="1"/>
              </p:cNvSpPr>
              <p:nvPr/>
            </p:nvSpPr>
            <p:spPr bwMode="auto">
              <a:xfrm flipH="1" flipV="1">
                <a:off x="2146" y="2312"/>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1" name="Line 454"/>
              <p:cNvSpPr>
                <a:spLocks noChangeShapeType="1"/>
              </p:cNvSpPr>
              <p:nvPr/>
            </p:nvSpPr>
            <p:spPr bwMode="auto">
              <a:xfrm flipH="1" flipV="1">
                <a:off x="2092" y="2245"/>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2" name="Line 455"/>
              <p:cNvSpPr>
                <a:spLocks noChangeShapeType="1"/>
              </p:cNvSpPr>
              <p:nvPr/>
            </p:nvSpPr>
            <p:spPr bwMode="auto">
              <a:xfrm flipH="1" flipV="1">
                <a:off x="2038" y="2178"/>
                <a:ext cx="3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3" name="Line 456"/>
              <p:cNvSpPr>
                <a:spLocks noChangeShapeType="1"/>
              </p:cNvSpPr>
              <p:nvPr/>
            </p:nvSpPr>
            <p:spPr bwMode="auto">
              <a:xfrm flipH="1" flipV="1">
                <a:off x="1985" y="2112"/>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4" name="Line 457"/>
              <p:cNvSpPr>
                <a:spLocks noChangeShapeType="1"/>
              </p:cNvSpPr>
              <p:nvPr/>
            </p:nvSpPr>
            <p:spPr bwMode="auto">
              <a:xfrm flipH="1" flipV="1">
                <a:off x="1931" y="2045"/>
                <a:ext cx="3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5" name="Line 458"/>
              <p:cNvSpPr>
                <a:spLocks noChangeShapeType="1"/>
              </p:cNvSpPr>
              <p:nvPr/>
            </p:nvSpPr>
            <p:spPr bwMode="auto">
              <a:xfrm flipH="1" flipV="1">
                <a:off x="1878" y="1978"/>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6" name="Line 459"/>
              <p:cNvSpPr>
                <a:spLocks noChangeShapeType="1"/>
              </p:cNvSpPr>
              <p:nvPr/>
            </p:nvSpPr>
            <p:spPr bwMode="auto">
              <a:xfrm flipH="1" flipV="1">
                <a:off x="1824" y="1911"/>
                <a:ext cx="3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7" name="Line 460"/>
              <p:cNvSpPr>
                <a:spLocks noChangeShapeType="1"/>
              </p:cNvSpPr>
              <p:nvPr/>
            </p:nvSpPr>
            <p:spPr bwMode="auto">
              <a:xfrm flipH="1" flipV="1">
                <a:off x="1771" y="1844"/>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8" name="Line 461"/>
              <p:cNvSpPr>
                <a:spLocks noChangeShapeType="1"/>
              </p:cNvSpPr>
              <p:nvPr/>
            </p:nvSpPr>
            <p:spPr bwMode="auto">
              <a:xfrm flipH="1" flipV="1">
                <a:off x="1717" y="1777"/>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29" name="Line 462"/>
              <p:cNvSpPr>
                <a:spLocks noChangeShapeType="1"/>
              </p:cNvSpPr>
              <p:nvPr/>
            </p:nvSpPr>
            <p:spPr bwMode="auto">
              <a:xfrm flipH="1" flipV="1">
                <a:off x="1664" y="1710"/>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30" name="Line 463"/>
              <p:cNvSpPr>
                <a:spLocks noChangeShapeType="1"/>
              </p:cNvSpPr>
              <p:nvPr/>
            </p:nvSpPr>
            <p:spPr bwMode="auto">
              <a:xfrm flipH="1" flipV="1">
                <a:off x="1610" y="1643"/>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31" name="Line 464"/>
              <p:cNvSpPr>
                <a:spLocks noChangeShapeType="1"/>
              </p:cNvSpPr>
              <p:nvPr/>
            </p:nvSpPr>
            <p:spPr bwMode="auto">
              <a:xfrm flipH="1" flipV="1">
                <a:off x="1556" y="1576"/>
                <a:ext cx="3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32" name="Line 465"/>
              <p:cNvSpPr>
                <a:spLocks noChangeShapeType="1"/>
              </p:cNvSpPr>
              <p:nvPr/>
            </p:nvSpPr>
            <p:spPr bwMode="auto">
              <a:xfrm flipH="1" flipV="1">
                <a:off x="1503" y="1510"/>
                <a:ext cx="30" cy="37"/>
              </a:xfrm>
              <a:prstGeom prst="line">
                <a:avLst/>
              </a:prstGeom>
              <a:noFill/>
              <a:ln w="1588">
                <a:solidFill>
                  <a:srgbClr val="000000"/>
                </a:solidFill>
                <a:round/>
                <a:headEnd/>
                <a:tailEnd/>
              </a:ln>
            </p:spPr>
            <p:txBody>
              <a:bodyPr/>
              <a:lstStyle/>
              <a:p>
                <a:endParaRPr lang="en-US">
                  <a:latin typeface="Calibri"/>
                  <a:cs typeface="Calibri"/>
                </a:endParaRPr>
              </a:p>
            </p:txBody>
          </p:sp>
        </p:grpSp>
      </p:grpSp>
      <p:sp>
        <p:nvSpPr>
          <p:cNvPr id="11272" name="Rectangle 466"/>
          <p:cNvSpPr>
            <a:spLocks noChangeArrowheads="1"/>
          </p:cNvSpPr>
          <p:nvPr/>
        </p:nvSpPr>
        <p:spPr bwMode="auto">
          <a:xfrm>
            <a:off x="5481638" y="4102100"/>
            <a:ext cx="117846" cy="307777"/>
          </a:xfrm>
          <a:prstGeom prst="rect">
            <a:avLst/>
          </a:prstGeom>
          <a:noFill/>
          <a:ln w="9525">
            <a:noFill/>
            <a:miter lim="800000"/>
            <a:headEnd/>
            <a:tailEnd/>
          </a:ln>
        </p:spPr>
        <p:txBody>
          <a:bodyPr wrap="none" lIns="0" tIns="0" rIns="0" bIns="0">
            <a:spAutoFit/>
          </a:bodyPr>
          <a:lstStyle/>
          <a:p>
            <a:r>
              <a:rPr lang="en-US" baseline="0">
                <a:latin typeface="Calibri"/>
                <a:cs typeface="Calibri"/>
              </a:rPr>
              <a:t>x</a:t>
            </a:r>
          </a:p>
        </p:txBody>
      </p:sp>
      <p:sp>
        <p:nvSpPr>
          <p:cNvPr id="11273" name="Rectangle 467"/>
          <p:cNvSpPr>
            <a:spLocks noChangeArrowheads="1"/>
          </p:cNvSpPr>
          <p:nvPr/>
        </p:nvSpPr>
        <p:spPr bwMode="auto">
          <a:xfrm>
            <a:off x="4237038" y="2846388"/>
            <a:ext cx="134302" cy="307777"/>
          </a:xfrm>
          <a:prstGeom prst="rect">
            <a:avLst/>
          </a:prstGeom>
          <a:noFill/>
          <a:ln w="9525">
            <a:noFill/>
            <a:miter lim="800000"/>
            <a:headEnd/>
            <a:tailEnd/>
          </a:ln>
        </p:spPr>
        <p:txBody>
          <a:bodyPr wrap="none" lIns="0" tIns="0" rIns="0" bIns="0">
            <a:spAutoFit/>
          </a:bodyPr>
          <a:lstStyle/>
          <a:p>
            <a:r>
              <a:rPr lang="en-US" baseline="0">
                <a:latin typeface="Calibri"/>
                <a:cs typeface="Calibri"/>
              </a:rPr>
              <a:t>y</a:t>
            </a:r>
          </a:p>
        </p:txBody>
      </p:sp>
      <p:sp>
        <p:nvSpPr>
          <p:cNvPr id="11274" name="Rectangle 468"/>
          <p:cNvSpPr>
            <a:spLocks noChangeArrowheads="1"/>
          </p:cNvSpPr>
          <p:nvPr/>
        </p:nvSpPr>
        <p:spPr bwMode="auto">
          <a:xfrm>
            <a:off x="4787900" y="3849688"/>
            <a:ext cx="192360" cy="369332"/>
          </a:xfrm>
          <a:prstGeom prst="rect">
            <a:avLst/>
          </a:prstGeom>
          <a:noFill/>
          <a:ln w="9525">
            <a:noFill/>
            <a:miter lim="800000"/>
            <a:headEnd/>
            <a:tailEnd/>
          </a:ln>
        </p:spPr>
        <p:txBody>
          <a:bodyPr wrap="none" lIns="0" tIns="0" rIns="0" bIns="0">
            <a:spAutoFit/>
          </a:bodyPr>
          <a:lstStyle/>
          <a:p>
            <a:r>
              <a:rPr lang="en-US" sz="2400" baseline="0" dirty="0">
                <a:solidFill>
                  <a:srgbClr val="1269B0"/>
                </a:solidFill>
                <a:latin typeface="Calibri"/>
                <a:cs typeface="Calibri"/>
                <a:sym typeface="Symbol" pitchFamily="18" charset="2"/>
              </a:rPr>
              <a:t></a:t>
            </a:r>
          </a:p>
        </p:txBody>
      </p:sp>
      <p:sp>
        <p:nvSpPr>
          <p:cNvPr id="11275" name="Freeform 469"/>
          <p:cNvSpPr>
            <a:spLocks/>
          </p:cNvSpPr>
          <p:nvPr/>
        </p:nvSpPr>
        <p:spPr bwMode="auto">
          <a:xfrm>
            <a:off x="4667250" y="3992563"/>
            <a:ext cx="98425" cy="215900"/>
          </a:xfrm>
          <a:custGeom>
            <a:avLst/>
            <a:gdLst>
              <a:gd name="T0" fmla="*/ 0 w 62"/>
              <a:gd name="T1" fmla="*/ 0 h 136"/>
              <a:gd name="T2" fmla="*/ 2147483647 w 62"/>
              <a:gd name="T3" fmla="*/ 2147483647 h 136"/>
              <a:gd name="T4" fmla="*/ 2147483647 w 62"/>
              <a:gd name="T5" fmla="*/ 2147483647 h 136"/>
              <a:gd name="T6" fmla="*/ 0 60000 65536"/>
              <a:gd name="T7" fmla="*/ 0 60000 65536"/>
              <a:gd name="T8" fmla="*/ 0 60000 65536"/>
              <a:gd name="T9" fmla="*/ 0 w 62"/>
              <a:gd name="T10" fmla="*/ 0 h 136"/>
              <a:gd name="T11" fmla="*/ 62 w 62"/>
              <a:gd name="T12" fmla="*/ 136 h 136"/>
            </a:gdLst>
            <a:ahLst/>
            <a:cxnLst>
              <a:cxn ang="T6">
                <a:pos x="T0" y="T1"/>
              </a:cxn>
              <a:cxn ang="T7">
                <a:pos x="T2" y="T3"/>
              </a:cxn>
              <a:cxn ang="T8">
                <a:pos x="T4" y="T5"/>
              </a:cxn>
            </a:cxnLst>
            <a:rect l="T9" t="T10" r="T11" b="T12"/>
            <a:pathLst>
              <a:path w="62" h="136">
                <a:moveTo>
                  <a:pt x="0" y="0"/>
                </a:moveTo>
                <a:cubicBezTo>
                  <a:pt x="9" y="10"/>
                  <a:pt x="50" y="37"/>
                  <a:pt x="56" y="60"/>
                </a:cubicBezTo>
                <a:cubicBezTo>
                  <a:pt x="62" y="83"/>
                  <a:pt x="43" y="120"/>
                  <a:pt x="39" y="136"/>
                </a:cubicBezTo>
              </a:path>
            </a:pathLst>
          </a:custGeom>
          <a:noFill/>
          <a:ln w="38100">
            <a:solidFill>
              <a:srgbClr val="1269B0"/>
            </a:solidFill>
            <a:round/>
            <a:headEnd/>
            <a:tailEnd/>
          </a:ln>
        </p:spPr>
        <p:txBody>
          <a:bodyPr/>
          <a:lstStyle/>
          <a:p>
            <a:endParaRPr lang="en-US">
              <a:latin typeface="Calibri"/>
              <a:cs typeface="Calibri"/>
            </a:endParaRPr>
          </a:p>
        </p:txBody>
      </p:sp>
      <p:sp>
        <p:nvSpPr>
          <p:cNvPr id="11276" name="Line 470"/>
          <p:cNvSpPr>
            <a:spLocks noChangeShapeType="1"/>
          </p:cNvSpPr>
          <p:nvPr/>
        </p:nvSpPr>
        <p:spPr bwMode="auto">
          <a:xfrm>
            <a:off x="3779838" y="3344863"/>
            <a:ext cx="1092200" cy="1895475"/>
          </a:xfrm>
          <a:prstGeom prst="line">
            <a:avLst/>
          </a:prstGeom>
          <a:noFill/>
          <a:ln w="38100">
            <a:solidFill>
              <a:srgbClr val="1269B0"/>
            </a:solidFill>
            <a:round/>
            <a:headEnd/>
            <a:tailEnd type="triangle" w="med" len="med"/>
          </a:ln>
        </p:spPr>
        <p:txBody>
          <a:bodyPr/>
          <a:lstStyle/>
          <a:p>
            <a:endParaRPr lang="en-US">
              <a:latin typeface="Calibri"/>
              <a:cs typeface="Calibri"/>
            </a:endParaRPr>
          </a:p>
        </p:txBody>
      </p:sp>
      <p:graphicFrame>
        <p:nvGraphicFramePr>
          <p:cNvPr id="11266" name="Object 471"/>
          <p:cNvGraphicFramePr>
            <a:graphicFrameLocks noChangeAspect="1"/>
          </p:cNvGraphicFramePr>
          <p:nvPr>
            <p:extLst/>
          </p:nvPr>
        </p:nvGraphicFramePr>
        <p:xfrm>
          <a:off x="1054100" y="1700213"/>
          <a:ext cx="7037388" cy="830262"/>
        </p:xfrm>
        <a:graphic>
          <a:graphicData uri="http://schemas.openxmlformats.org/presentationml/2006/ole">
            <mc:AlternateContent xmlns:mc="http://schemas.openxmlformats.org/markup-compatibility/2006">
              <mc:Choice xmlns:v="urn:schemas-microsoft-com:vml" Requires="v">
                <p:oleObj spid="_x0000_s35905" name="Equation" r:id="rId6" imgW="4000320" imgH="469800" progId="">
                  <p:embed/>
                </p:oleObj>
              </mc:Choice>
              <mc:Fallback>
                <p:oleObj name="Equation" r:id="rId6" imgW="4000320" imgH="469800" progId="">
                  <p:embed/>
                  <p:pic>
                    <p:nvPicPr>
                      <p:cNvPr id="11266" name="Object 4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100" y="1700213"/>
                        <a:ext cx="7037388"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CC0000"/>
                            </a:solidFill>
                            <a:miter lim="800000"/>
                            <a:headEnd/>
                            <a:tailEnd/>
                          </a14:hiddenLine>
                        </a:ext>
                      </a:extLst>
                    </p:spPr>
                  </p:pic>
                </p:oleObj>
              </mc:Fallback>
            </mc:AlternateContent>
          </a:graphicData>
        </a:graphic>
      </p:graphicFrame>
      <p:sp>
        <p:nvSpPr>
          <p:cNvPr id="11277" name="Rectangle 474"/>
          <p:cNvSpPr>
            <a:spLocks noChangeArrowheads="1"/>
          </p:cNvSpPr>
          <p:nvPr/>
        </p:nvSpPr>
        <p:spPr bwMode="auto">
          <a:xfrm rot="19932802">
            <a:off x="4584879" y="5299304"/>
            <a:ext cx="642579" cy="215444"/>
          </a:xfrm>
          <a:prstGeom prst="rect">
            <a:avLst/>
          </a:prstGeom>
          <a:noFill/>
          <a:ln w="9525">
            <a:noFill/>
            <a:miter lim="800000"/>
            <a:headEnd/>
            <a:tailEnd/>
          </a:ln>
        </p:spPr>
        <p:txBody>
          <a:bodyPr wrap="none" lIns="0" tIns="0" rIns="0" bIns="0">
            <a:spAutoFit/>
          </a:bodyPr>
          <a:lstStyle/>
          <a:p>
            <a:r>
              <a:rPr lang="en-US" sz="1400" b="0" baseline="0">
                <a:solidFill>
                  <a:srgbClr val="1269B0"/>
                </a:solidFill>
                <a:latin typeface="Calibri"/>
                <a:cs typeface="Calibri"/>
              </a:rPr>
              <a:t>Detector</a:t>
            </a:r>
          </a:p>
        </p:txBody>
      </p:sp>
      <p:sp>
        <p:nvSpPr>
          <p:cNvPr id="11278" name="Line 475"/>
          <p:cNvSpPr>
            <a:spLocks noChangeShapeType="1"/>
          </p:cNvSpPr>
          <p:nvPr/>
        </p:nvSpPr>
        <p:spPr bwMode="auto">
          <a:xfrm>
            <a:off x="827088" y="5145088"/>
            <a:ext cx="1008062" cy="0"/>
          </a:xfrm>
          <a:prstGeom prst="line">
            <a:avLst/>
          </a:prstGeom>
          <a:noFill/>
          <a:ln w="28575">
            <a:solidFill>
              <a:srgbClr val="292929"/>
            </a:solidFill>
            <a:round/>
            <a:headEnd/>
            <a:tailEnd type="triangle" w="med" len="med"/>
          </a:ln>
        </p:spPr>
        <p:txBody>
          <a:bodyPr/>
          <a:lstStyle/>
          <a:p>
            <a:endParaRPr lang="en-US">
              <a:latin typeface="Calibri"/>
              <a:cs typeface="Calibri"/>
            </a:endParaRPr>
          </a:p>
        </p:txBody>
      </p:sp>
      <p:sp>
        <p:nvSpPr>
          <p:cNvPr id="11279" name="Line 476"/>
          <p:cNvSpPr>
            <a:spLocks noChangeShapeType="1"/>
          </p:cNvSpPr>
          <p:nvPr/>
        </p:nvSpPr>
        <p:spPr bwMode="auto">
          <a:xfrm rot="-5400000">
            <a:off x="323056" y="4641057"/>
            <a:ext cx="1008063" cy="0"/>
          </a:xfrm>
          <a:prstGeom prst="line">
            <a:avLst/>
          </a:prstGeom>
          <a:noFill/>
          <a:ln w="28575">
            <a:solidFill>
              <a:srgbClr val="292929"/>
            </a:solidFill>
            <a:round/>
            <a:headEnd/>
            <a:tailEnd type="triangle" w="med" len="med"/>
          </a:ln>
        </p:spPr>
        <p:txBody>
          <a:bodyPr/>
          <a:lstStyle/>
          <a:p>
            <a:endParaRPr lang="en-US">
              <a:latin typeface="Calibri"/>
              <a:cs typeface="Calibri"/>
            </a:endParaRPr>
          </a:p>
        </p:txBody>
      </p:sp>
      <p:sp>
        <p:nvSpPr>
          <p:cNvPr id="11280" name="Rectangle 477"/>
          <p:cNvSpPr>
            <a:spLocks noChangeArrowheads="1"/>
          </p:cNvSpPr>
          <p:nvPr/>
        </p:nvSpPr>
        <p:spPr bwMode="auto">
          <a:xfrm>
            <a:off x="755650" y="3776663"/>
            <a:ext cx="134302" cy="307777"/>
          </a:xfrm>
          <a:prstGeom prst="rect">
            <a:avLst/>
          </a:prstGeom>
          <a:noFill/>
          <a:ln w="9525">
            <a:noFill/>
            <a:miter lim="800000"/>
            <a:headEnd/>
            <a:tailEnd/>
          </a:ln>
        </p:spPr>
        <p:txBody>
          <a:bodyPr wrap="none" lIns="0" tIns="0" rIns="0" bIns="0">
            <a:spAutoFit/>
          </a:bodyPr>
          <a:lstStyle/>
          <a:p>
            <a:r>
              <a:rPr lang="en-US" baseline="0">
                <a:latin typeface="Calibri"/>
                <a:cs typeface="Calibri"/>
              </a:rPr>
              <a:t>y</a:t>
            </a:r>
          </a:p>
        </p:txBody>
      </p:sp>
      <p:sp>
        <p:nvSpPr>
          <p:cNvPr id="11281" name="Rectangle 478"/>
          <p:cNvSpPr>
            <a:spLocks noChangeArrowheads="1"/>
          </p:cNvSpPr>
          <p:nvPr/>
        </p:nvSpPr>
        <p:spPr bwMode="auto">
          <a:xfrm>
            <a:off x="1906588" y="5000625"/>
            <a:ext cx="117846" cy="307777"/>
          </a:xfrm>
          <a:prstGeom prst="rect">
            <a:avLst/>
          </a:prstGeom>
          <a:noFill/>
          <a:ln w="9525">
            <a:noFill/>
            <a:miter lim="800000"/>
            <a:headEnd/>
            <a:tailEnd/>
          </a:ln>
        </p:spPr>
        <p:txBody>
          <a:bodyPr wrap="none" lIns="0" tIns="0" rIns="0" bIns="0">
            <a:spAutoFit/>
          </a:bodyPr>
          <a:lstStyle/>
          <a:p>
            <a:r>
              <a:rPr lang="en-US" baseline="0">
                <a:latin typeface="Calibri"/>
                <a:cs typeface="Calibri"/>
              </a:rPr>
              <a:t>x</a:t>
            </a:r>
          </a:p>
        </p:txBody>
      </p:sp>
      <p:sp>
        <p:nvSpPr>
          <p:cNvPr id="11282" name="Line 479"/>
          <p:cNvSpPr>
            <a:spLocks noChangeShapeType="1"/>
          </p:cNvSpPr>
          <p:nvPr/>
        </p:nvSpPr>
        <p:spPr bwMode="auto">
          <a:xfrm>
            <a:off x="6096000" y="5145088"/>
            <a:ext cx="1008063" cy="0"/>
          </a:xfrm>
          <a:prstGeom prst="line">
            <a:avLst/>
          </a:prstGeom>
          <a:noFill/>
          <a:ln w="28575">
            <a:solidFill>
              <a:srgbClr val="1269B0"/>
            </a:solidFill>
            <a:round/>
            <a:headEnd/>
            <a:tailEnd type="triangle" w="med" len="med"/>
          </a:ln>
        </p:spPr>
        <p:txBody>
          <a:bodyPr/>
          <a:lstStyle/>
          <a:p>
            <a:endParaRPr lang="en-US">
              <a:latin typeface="Calibri"/>
              <a:cs typeface="Calibri"/>
            </a:endParaRPr>
          </a:p>
        </p:txBody>
      </p:sp>
      <p:sp>
        <p:nvSpPr>
          <p:cNvPr id="11283" name="Line 480"/>
          <p:cNvSpPr>
            <a:spLocks noChangeShapeType="1"/>
          </p:cNvSpPr>
          <p:nvPr/>
        </p:nvSpPr>
        <p:spPr bwMode="auto">
          <a:xfrm rot="-5400000">
            <a:off x="5591968" y="4641057"/>
            <a:ext cx="1008063" cy="0"/>
          </a:xfrm>
          <a:prstGeom prst="line">
            <a:avLst/>
          </a:prstGeom>
          <a:noFill/>
          <a:ln w="28575">
            <a:solidFill>
              <a:srgbClr val="1269B0"/>
            </a:solidFill>
            <a:round/>
            <a:headEnd/>
            <a:tailEnd type="triangle" w="med" len="med"/>
          </a:ln>
        </p:spPr>
        <p:txBody>
          <a:bodyPr/>
          <a:lstStyle/>
          <a:p>
            <a:endParaRPr lang="en-US">
              <a:latin typeface="Calibri"/>
              <a:cs typeface="Calibri"/>
            </a:endParaRPr>
          </a:p>
        </p:txBody>
      </p:sp>
      <p:sp>
        <p:nvSpPr>
          <p:cNvPr id="11284" name="Rectangle 481"/>
          <p:cNvSpPr>
            <a:spLocks noChangeArrowheads="1"/>
          </p:cNvSpPr>
          <p:nvPr/>
        </p:nvSpPr>
        <p:spPr bwMode="auto">
          <a:xfrm>
            <a:off x="6024563" y="3776663"/>
            <a:ext cx="80150" cy="276999"/>
          </a:xfrm>
          <a:prstGeom prst="rect">
            <a:avLst/>
          </a:prstGeom>
          <a:noFill/>
          <a:ln w="9525">
            <a:noFill/>
            <a:miter lim="800000"/>
            <a:headEnd/>
            <a:tailEnd/>
          </a:ln>
        </p:spPr>
        <p:txBody>
          <a:bodyPr wrap="none" lIns="0" tIns="0" rIns="0" bIns="0">
            <a:spAutoFit/>
          </a:bodyPr>
          <a:lstStyle/>
          <a:p>
            <a:r>
              <a:rPr lang="en-US" baseline="0">
                <a:solidFill>
                  <a:srgbClr val="1269B0"/>
                </a:solidFill>
                <a:latin typeface="Calibri"/>
                <a:cs typeface="Calibri"/>
              </a:rPr>
              <a:t>r</a:t>
            </a:r>
          </a:p>
        </p:txBody>
      </p:sp>
      <p:sp>
        <p:nvSpPr>
          <p:cNvPr id="11285" name="Rectangle 482"/>
          <p:cNvSpPr>
            <a:spLocks noChangeArrowheads="1"/>
          </p:cNvSpPr>
          <p:nvPr/>
        </p:nvSpPr>
        <p:spPr bwMode="auto">
          <a:xfrm>
            <a:off x="7175500" y="5000625"/>
            <a:ext cx="139462" cy="276999"/>
          </a:xfrm>
          <a:prstGeom prst="rect">
            <a:avLst/>
          </a:prstGeom>
          <a:noFill/>
          <a:ln w="9525">
            <a:noFill/>
            <a:miter lim="800000"/>
            <a:headEnd/>
            <a:tailEnd/>
          </a:ln>
        </p:spPr>
        <p:txBody>
          <a:bodyPr wrap="none" lIns="0" tIns="0" rIns="0" bIns="0">
            <a:spAutoFit/>
          </a:bodyPr>
          <a:lstStyle/>
          <a:p>
            <a:r>
              <a:rPr lang="en-US" baseline="0" dirty="0">
                <a:solidFill>
                  <a:srgbClr val="1269B0"/>
                </a:solidFill>
                <a:latin typeface="Calibri"/>
                <a:cs typeface="Calibri"/>
                <a:sym typeface="Symbol" pitchFamily="18" charset="2"/>
              </a:rPr>
              <a:t></a:t>
            </a:r>
          </a:p>
        </p:txBody>
      </p:sp>
      <p:sp>
        <p:nvSpPr>
          <p:cNvPr id="11286" name="Rectangle 483"/>
          <p:cNvSpPr>
            <a:spLocks noChangeArrowheads="1"/>
          </p:cNvSpPr>
          <p:nvPr/>
        </p:nvSpPr>
        <p:spPr bwMode="auto">
          <a:xfrm>
            <a:off x="6755297" y="2841625"/>
            <a:ext cx="1074077" cy="276999"/>
          </a:xfrm>
          <a:prstGeom prst="rect">
            <a:avLst/>
          </a:prstGeom>
          <a:noFill/>
          <a:ln w="9525">
            <a:noFill/>
            <a:miter lim="800000"/>
            <a:headEnd/>
            <a:tailEnd/>
          </a:ln>
        </p:spPr>
        <p:txBody>
          <a:bodyPr wrap="none" lIns="0" tIns="0" rIns="0" bIns="0">
            <a:spAutoFit/>
          </a:bodyPr>
          <a:lstStyle/>
          <a:p>
            <a:r>
              <a:rPr lang="en-US" baseline="0" dirty="0">
                <a:solidFill>
                  <a:srgbClr val="1269B0"/>
                </a:solidFill>
                <a:latin typeface="Calibri"/>
                <a:cs typeface="Calibri"/>
              </a:rPr>
              <a:t>“</a:t>
            </a:r>
            <a:r>
              <a:rPr lang="en-US" baseline="0" dirty="0" err="1">
                <a:solidFill>
                  <a:srgbClr val="1269B0"/>
                </a:solidFill>
                <a:latin typeface="Calibri"/>
                <a:cs typeface="Calibri"/>
              </a:rPr>
              <a:t>Sinogram</a:t>
            </a:r>
            <a:r>
              <a:rPr lang="en-US" baseline="0" dirty="0">
                <a:solidFill>
                  <a:srgbClr val="1269B0"/>
                </a:solidFill>
                <a:latin typeface="Calibri"/>
                <a:cs typeface="Calibri"/>
              </a:rPr>
              <a:t>”</a:t>
            </a:r>
          </a:p>
        </p:txBody>
      </p:sp>
      <p:sp>
        <p:nvSpPr>
          <p:cNvPr id="11287" name="Line 484"/>
          <p:cNvSpPr>
            <a:spLocks noChangeShapeType="1"/>
          </p:cNvSpPr>
          <p:nvPr/>
        </p:nvSpPr>
        <p:spPr bwMode="auto">
          <a:xfrm rot="-5400000">
            <a:off x="3678238" y="3290887"/>
            <a:ext cx="1092200" cy="1895475"/>
          </a:xfrm>
          <a:prstGeom prst="line">
            <a:avLst/>
          </a:prstGeom>
          <a:noFill/>
          <a:ln w="38100">
            <a:solidFill>
              <a:srgbClr val="1269B0"/>
            </a:solidFill>
            <a:round/>
            <a:headEnd/>
            <a:tailEnd type="triangle" w="med" len="med"/>
          </a:ln>
        </p:spPr>
        <p:txBody>
          <a:bodyPr/>
          <a:lstStyle/>
          <a:p>
            <a:endParaRPr lang="en-US">
              <a:latin typeface="Calibri"/>
              <a:cs typeface="Calibri"/>
            </a:endParaRPr>
          </a:p>
        </p:txBody>
      </p:sp>
      <p:sp>
        <p:nvSpPr>
          <p:cNvPr id="11288" name="Rectangle 485"/>
          <p:cNvSpPr>
            <a:spLocks noChangeArrowheads="1"/>
          </p:cNvSpPr>
          <p:nvPr/>
        </p:nvSpPr>
        <p:spPr bwMode="auto">
          <a:xfrm>
            <a:off x="3995738" y="4652963"/>
            <a:ext cx="1284394" cy="215444"/>
          </a:xfrm>
          <a:prstGeom prst="rect">
            <a:avLst/>
          </a:prstGeom>
          <a:solidFill>
            <a:schemeClr val="bg1"/>
          </a:solidFill>
          <a:ln w="9525">
            <a:noFill/>
            <a:miter lim="800000"/>
            <a:headEnd/>
            <a:tailEnd/>
          </a:ln>
        </p:spPr>
        <p:txBody>
          <a:bodyPr wrap="none" lIns="0" tIns="0" rIns="0" bIns="0">
            <a:spAutoFit/>
          </a:bodyPr>
          <a:lstStyle/>
          <a:p>
            <a:r>
              <a:rPr lang="en-US" sz="1400" baseline="0">
                <a:solidFill>
                  <a:srgbClr val="1269B0"/>
                </a:solidFill>
                <a:latin typeface="Calibri"/>
                <a:cs typeface="Calibri"/>
              </a:rPr>
              <a:t>xcos</a:t>
            </a:r>
            <a:r>
              <a:rPr lang="en-US" sz="1400" baseline="0">
                <a:solidFill>
                  <a:srgbClr val="1269B0"/>
                </a:solidFill>
                <a:latin typeface="Calibri"/>
                <a:cs typeface="Calibri"/>
                <a:sym typeface="Symbol" pitchFamily="18" charset="2"/>
              </a:rPr>
              <a:t> + ysin = 0</a:t>
            </a:r>
          </a:p>
        </p:txBody>
      </p:sp>
      <p:sp>
        <p:nvSpPr>
          <p:cNvPr id="11289" name="Line 486"/>
          <p:cNvSpPr>
            <a:spLocks noChangeShapeType="1"/>
          </p:cNvSpPr>
          <p:nvPr/>
        </p:nvSpPr>
        <p:spPr bwMode="auto">
          <a:xfrm rot="-5400000">
            <a:off x="4325938" y="4311650"/>
            <a:ext cx="1092200" cy="1895475"/>
          </a:xfrm>
          <a:prstGeom prst="line">
            <a:avLst/>
          </a:prstGeom>
          <a:noFill/>
          <a:ln w="12700" cap="rnd">
            <a:solidFill>
              <a:srgbClr val="1269B0"/>
            </a:solidFill>
            <a:prstDash val="sysDot"/>
            <a:round/>
            <a:headEnd/>
            <a:tailEnd type="triangle" w="med" len="med"/>
          </a:ln>
        </p:spPr>
        <p:txBody>
          <a:bodyPr/>
          <a:lstStyle/>
          <a:p>
            <a:endParaRPr lang="en-US">
              <a:latin typeface="Calibri"/>
              <a:cs typeface="Calibri"/>
            </a:endParaRPr>
          </a:p>
        </p:txBody>
      </p:sp>
      <p:sp>
        <p:nvSpPr>
          <p:cNvPr id="11290" name="Rectangle 488"/>
          <p:cNvSpPr>
            <a:spLocks noChangeArrowheads="1"/>
          </p:cNvSpPr>
          <p:nvPr/>
        </p:nvSpPr>
        <p:spPr bwMode="auto">
          <a:xfrm>
            <a:off x="1438275" y="5949950"/>
            <a:ext cx="6265863" cy="358775"/>
          </a:xfrm>
          <a:prstGeom prst="rect">
            <a:avLst/>
          </a:prstGeom>
          <a:noFill/>
          <a:ln w="19050">
            <a:noFill/>
            <a:miter lim="800000"/>
            <a:headEnd/>
            <a:tailEnd/>
          </a:ln>
        </p:spPr>
        <p:txBody>
          <a:bodyPr wrap="none" anchor="ctr"/>
          <a:lstStyle/>
          <a:p>
            <a:pPr algn="ctr" eaLnBrk="0" hangingPunct="0"/>
            <a:r>
              <a:rPr lang="en-US" baseline="0">
                <a:latin typeface="Calibri"/>
                <a:cs typeface="Calibri"/>
              </a:rPr>
              <a:t>Radon transform = Image encoding principle in CT</a:t>
            </a:r>
          </a:p>
        </p:txBody>
      </p:sp>
      <p:sp>
        <p:nvSpPr>
          <p:cNvPr id="11291" name="Rectangle 489"/>
          <p:cNvSpPr>
            <a:spLocks noChangeArrowheads="1"/>
          </p:cNvSpPr>
          <p:nvPr/>
        </p:nvSpPr>
        <p:spPr bwMode="auto">
          <a:xfrm rot="19932802">
            <a:off x="3414675" y="3067279"/>
            <a:ext cx="500137" cy="215444"/>
          </a:xfrm>
          <a:prstGeom prst="rect">
            <a:avLst/>
          </a:prstGeom>
          <a:noFill/>
          <a:ln w="9525">
            <a:noFill/>
            <a:miter lim="800000"/>
            <a:headEnd/>
            <a:tailEnd/>
          </a:ln>
        </p:spPr>
        <p:txBody>
          <a:bodyPr wrap="none" lIns="0" tIns="0" rIns="0" bIns="0">
            <a:spAutoFit/>
          </a:bodyPr>
          <a:lstStyle/>
          <a:p>
            <a:r>
              <a:rPr lang="en-US" sz="1400" b="0" baseline="0" dirty="0">
                <a:solidFill>
                  <a:srgbClr val="1269B0"/>
                </a:solidFill>
                <a:latin typeface="Calibri"/>
                <a:cs typeface="Calibri"/>
              </a:rPr>
              <a:t>Source</a:t>
            </a:r>
          </a:p>
        </p:txBody>
      </p:sp>
      <p:sp>
        <p:nvSpPr>
          <p:cNvPr id="11293" name="Rectangle 493"/>
          <p:cNvSpPr>
            <a:spLocks noChangeArrowheads="1"/>
          </p:cNvSpPr>
          <p:nvPr/>
        </p:nvSpPr>
        <p:spPr bwMode="auto">
          <a:xfrm rot="19932802">
            <a:off x="5219390" y="3502254"/>
            <a:ext cx="64120" cy="215444"/>
          </a:xfrm>
          <a:prstGeom prst="rect">
            <a:avLst/>
          </a:prstGeom>
          <a:noFill/>
          <a:ln w="9525">
            <a:noFill/>
            <a:miter lim="800000"/>
            <a:headEnd/>
            <a:tailEnd/>
          </a:ln>
        </p:spPr>
        <p:txBody>
          <a:bodyPr wrap="none" lIns="0" tIns="0" rIns="0" bIns="0">
            <a:spAutoFit/>
          </a:bodyPr>
          <a:lstStyle/>
          <a:p>
            <a:r>
              <a:rPr lang="en-US" sz="1400" b="0" baseline="0">
                <a:solidFill>
                  <a:srgbClr val="1269B0"/>
                </a:solidFill>
                <a:latin typeface="Calibri"/>
                <a:cs typeface="Calibri"/>
              </a:rPr>
              <a:t>r</a:t>
            </a:r>
          </a:p>
        </p:txBody>
      </p:sp>
      <p:sp>
        <p:nvSpPr>
          <p:cNvPr id="2" name="Rectangle 1"/>
          <p:cNvSpPr/>
          <p:nvPr/>
        </p:nvSpPr>
        <p:spPr bwMode="auto">
          <a:xfrm>
            <a:off x="3509533" y="2039751"/>
            <a:ext cx="198371"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492" name="Rectangle 491"/>
          <p:cNvSpPr/>
          <p:nvPr/>
        </p:nvSpPr>
        <p:spPr bwMode="auto">
          <a:xfrm>
            <a:off x="1908720" y="2046597"/>
            <a:ext cx="200491" cy="1901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3" name="Slide Number Placeholder 2">
            <a:extLst>
              <a:ext uri="{FF2B5EF4-FFF2-40B4-BE49-F238E27FC236}">
                <a16:creationId xmlns:a16="http://schemas.microsoft.com/office/drawing/2014/main" id="{D1F988F0-33EB-214E-B3A2-4F4E1DDF95C4}"/>
              </a:ext>
            </a:extLst>
          </p:cNvPr>
          <p:cNvSpPr>
            <a:spLocks noGrp="1"/>
          </p:cNvSpPr>
          <p:nvPr>
            <p:ph type="sldNum" sz="quarter" idx="4"/>
          </p:nvPr>
        </p:nvSpPr>
        <p:spPr/>
        <p:txBody>
          <a:bodyPr/>
          <a:lstStyle/>
          <a:p>
            <a:fld id="{79594931-7310-8546-9CE2-0B8C244628BE}" type="slidenum">
              <a:rPr lang="en-US" smtClean="0"/>
              <a:pPr/>
              <a:t>42</a:t>
            </a:fld>
            <a:endParaRPr lang="en-US"/>
          </a:p>
        </p:txBody>
      </p:sp>
      <p:sp>
        <p:nvSpPr>
          <p:cNvPr id="494" name="AutoShape 31">
            <a:hlinkClick r:id="rId8" action="ppaction://hlinksldjump" highlightClick="1"/>
            <a:extLst>
              <a:ext uri="{FF2B5EF4-FFF2-40B4-BE49-F238E27FC236}">
                <a16:creationId xmlns:a16="http://schemas.microsoft.com/office/drawing/2014/main" id="{9B3963A8-65F8-CA48-A478-143CA7A1EF5B}"/>
              </a:ext>
            </a:extLst>
          </p:cNvPr>
          <p:cNvSpPr>
            <a:spLocks noChangeArrowheads="1"/>
          </p:cNvSpPr>
          <p:nvPr/>
        </p:nvSpPr>
        <p:spPr bwMode="auto">
          <a:xfrm>
            <a:off x="8560635" y="6325994"/>
            <a:ext cx="374843" cy="374843"/>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36870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9238" y="2030406"/>
            <a:ext cx="1343638" cy="309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510" b="0" i="0" u="none" strike="noStrike" kern="1200" cap="none" spc="0" normalizeH="0" baseline="0" noProof="0" dirty="0">
                <a:ln>
                  <a:noFill/>
                </a:ln>
                <a:solidFill>
                  <a:prstClr val="white">
                    <a:lumMod val="95000"/>
                  </a:prstClr>
                </a:solidFill>
                <a:effectLst/>
                <a:uLnTx/>
                <a:uFillTx/>
                <a:latin typeface="Calibri"/>
                <a:ea typeface="+mn-ea"/>
                <a:cs typeface="Calibri"/>
              </a:rPr>
              <a:t>?</a:t>
            </a:r>
          </a:p>
        </p:txBody>
      </p:sp>
      <p:sp>
        <p:nvSpPr>
          <p:cNvPr id="5" name="Rectangle 4">
            <a:extLst>
              <a:ext uri="{FF2B5EF4-FFF2-40B4-BE49-F238E27FC236}">
                <a16:creationId xmlns:a16="http://schemas.microsoft.com/office/drawing/2014/main" id="{FC1E3A48-3EDC-D04C-A15B-4AADC442B2AA}"/>
              </a:ext>
            </a:extLst>
          </p:cNvPr>
          <p:cNvSpPr/>
          <p:nvPr/>
        </p:nvSpPr>
        <p:spPr>
          <a:xfrm>
            <a:off x="356529" y="1508679"/>
            <a:ext cx="7959888" cy="1793055"/>
          </a:xfrm>
          <a:prstGeom prst="rect">
            <a:avLst/>
          </a:prstGeom>
        </p:spPr>
        <p:txBody>
          <a:bodyPr wrap="square">
            <a:spAutoFit/>
          </a:bodyPr>
          <a:lstStyle/>
          <a:p>
            <a:pPr lvl="0"/>
            <a:r>
              <a:rPr lang="en-US" sz="1801" b="1" dirty="0">
                <a:solidFill>
                  <a:srgbClr val="1269B0"/>
                </a:solidFill>
                <a:latin typeface="Calibri" panose="020F0502020204030204" pitchFamily="34" charset="0"/>
                <a:cs typeface="Calibri" panose="020F0502020204030204" pitchFamily="34" charset="0"/>
              </a:rPr>
              <a:t>Which object does the </a:t>
            </a:r>
            <a:r>
              <a:rPr lang="en-US" sz="1801" b="1" dirty="0" err="1">
                <a:solidFill>
                  <a:srgbClr val="1269B0"/>
                </a:solidFill>
                <a:latin typeface="Calibri" panose="020F0502020204030204" pitchFamily="34" charset="0"/>
                <a:cs typeface="Calibri" panose="020F0502020204030204" pitchFamily="34" charset="0"/>
              </a:rPr>
              <a:t>sinogram</a:t>
            </a:r>
            <a:r>
              <a:rPr lang="en-US" sz="1801" b="1" dirty="0">
                <a:solidFill>
                  <a:srgbClr val="1269B0"/>
                </a:solidFill>
                <a:latin typeface="Calibri" panose="020F0502020204030204" pitchFamily="34" charset="0"/>
                <a:cs typeface="Calibri" panose="020F0502020204030204" pitchFamily="34" charset="0"/>
              </a:rPr>
              <a:t> below correspond to? </a:t>
            </a:r>
          </a:p>
          <a:p>
            <a:pPr lvl="0"/>
            <a:endPar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endParaRPr>
          </a:p>
          <a:p>
            <a:pPr lvl="0">
              <a:spcAft>
                <a:spcPts val="600"/>
              </a:spcAft>
            </a:pPr>
            <a:r>
              <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rPr>
              <a:t>• </a:t>
            </a:r>
            <a:r>
              <a:rPr lang="en-US" sz="1600" dirty="0">
                <a:solidFill>
                  <a:srgbClr val="1269B0"/>
                </a:solidFill>
                <a:latin typeface="Calibri" panose="020F0502020204030204" pitchFamily="34" charset="0"/>
                <a:cs typeface="Calibri" panose="020F0502020204030204" pitchFamily="34" charset="0"/>
              </a:rPr>
              <a:t>Object #1</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Object #2</a:t>
            </a:r>
          </a:p>
          <a:p>
            <a:pPr>
              <a:spcAft>
                <a:spcPts val="600"/>
              </a:spcAft>
            </a:pPr>
            <a:r>
              <a:rPr lang="en-US" sz="1600" dirty="0">
                <a:solidFill>
                  <a:srgbClr val="1269B0"/>
                </a:solidFill>
                <a:latin typeface="Calibri" panose="020F0502020204030204" pitchFamily="34" charset="0"/>
                <a:cs typeface="Calibri" panose="020F0502020204030204" pitchFamily="34" charset="0"/>
              </a:rPr>
              <a:t>• Object #3</a:t>
            </a:r>
          </a:p>
          <a:p>
            <a:pPr lvl="0">
              <a:spcAft>
                <a:spcPts val="600"/>
              </a:spcAft>
            </a:pPr>
            <a:endParaRPr lang="en-US" sz="1600" dirty="0">
              <a:solidFill>
                <a:srgbClr val="1269B0"/>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(5 min)</a:t>
            </a:r>
          </a:p>
        </p:txBody>
      </p:sp>
      <p:sp>
        <p:nvSpPr>
          <p:cNvPr id="3" name="Slide Number Placeholder 2">
            <a:extLst>
              <a:ext uri="{FF2B5EF4-FFF2-40B4-BE49-F238E27FC236}">
                <a16:creationId xmlns:a16="http://schemas.microsoft.com/office/drawing/2014/main" id="{5101B1BA-38D0-404A-871B-6158407740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en-GB"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4" descr="Image result for eth edu app">
            <a:extLst>
              <a:ext uri="{FF2B5EF4-FFF2-40B4-BE49-F238E27FC236}">
                <a16:creationId xmlns:a16="http://schemas.microsoft.com/office/drawing/2014/main" id="{B088ABF4-3F11-1B40-8114-7EA9E7C4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D9BF1B-E09E-1A4A-8173-8446BF0C8084}"/>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grpSp>
        <p:nvGrpSpPr>
          <p:cNvPr id="10" name="Group 9">
            <a:extLst>
              <a:ext uri="{FF2B5EF4-FFF2-40B4-BE49-F238E27FC236}">
                <a16:creationId xmlns:a16="http://schemas.microsoft.com/office/drawing/2014/main" id="{C3225826-906E-364D-870D-B6F1691788F0}"/>
              </a:ext>
            </a:extLst>
          </p:cNvPr>
          <p:cNvGrpSpPr/>
          <p:nvPr/>
        </p:nvGrpSpPr>
        <p:grpSpPr>
          <a:xfrm>
            <a:off x="1763688" y="1846146"/>
            <a:ext cx="5412394" cy="4367708"/>
            <a:chOff x="570528" y="595908"/>
            <a:chExt cx="7673880" cy="6192688"/>
          </a:xfrm>
        </p:grpSpPr>
        <p:pic>
          <p:nvPicPr>
            <p:cNvPr id="11" name="Picture 10">
              <a:extLst>
                <a:ext uri="{FF2B5EF4-FFF2-40B4-BE49-F238E27FC236}">
                  <a16:creationId xmlns:a16="http://schemas.microsoft.com/office/drawing/2014/main" id="{A10174E0-BDA5-6847-A207-55998479A597}"/>
                </a:ext>
              </a:extLst>
            </p:cNvPr>
            <p:cNvPicPr>
              <a:picLocks noChangeAspect="1"/>
            </p:cNvPicPr>
            <p:nvPr/>
          </p:nvPicPr>
          <p:blipFill>
            <a:blip r:embed="rId4"/>
            <a:stretch>
              <a:fillRect/>
            </a:stretch>
          </p:blipFill>
          <p:spPr>
            <a:xfrm rot="16200000" flipH="1">
              <a:off x="3522464" y="4282256"/>
              <a:ext cx="2099072" cy="2099072"/>
            </a:xfrm>
            <a:prstGeom prst="rect">
              <a:avLst/>
            </a:prstGeom>
          </p:spPr>
        </p:pic>
        <p:pic>
          <p:nvPicPr>
            <p:cNvPr id="12" name="Picture 11">
              <a:extLst>
                <a:ext uri="{FF2B5EF4-FFF2-40B4-BE49-F238E27FC236}">
                  <a16:creationId xmlns:a16="http://schemas.microsoft.com/office/drawing/2014/main" id="{BF3B3B52-E095-F045-82FB-A24D918C5892}"/>
                </a:ext>
              </a:extLst>
            </p:cNvPr>
            <p:cNvPicPr>
              <a:picLocks noChangeAspect="1"/>
            </p:cNvPicPr>
            <p:nvPr/>
          </p:nvPicPr>
          <p:blipFill>
            <a:blip r:embed="rId5"/>
            <a:stretch>
              <a:fillRect/>
            </a:stretch>
          </p:blipFill>
          <p:spPr>
            <a:xfrm>
              <a:off x="2736962" y="1169299"/>
              <a:ext cx="3401180" cy="2475725"/>
            </a:xfrm>
            <a:prstGeom prst="rect">
              <a:avLst/>
            </a:prstGeom>
          </p:spPr>
        </p:pic>
        <p:sp>
          <p:nvSpPr>
            <p:cNvPr id="13" name="Oval 12">
              <a:extLst>
                <a:ext uri="{FF2B5EF4-FFF2-40B4-BE49-F238E27FC236}">
                  <a16:creationId xmlns:a16="http://schemas.microsoft.com/office/drawing/2014/main" id="{630299A7-B613-BA4A-804F-86A56CEAF101}"/>
                </a:ext>
              </a:extLst>
            </p:cNvPr>
            <p:cNvSpPr/>
            <p:nvPr/>
          </p:nvSpPr>
          <p:spPr bwMode="auto">
            <a:xfrm>
              <a:off x="3347864" y="4066232"/>
              <a:ext cx="504056" cy="504056"/>
            </a:xfrm>
            <a:prstGeom prst="ellipse">
              <a:avLst/>
            </a:prstGeom>
            <a:solidFill>
              <a:srgbClr val="1269B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baseline="0" dirty="0">
                  <a:solidFill>
                    <a:schemeClr val="bg1"/>
                  </a:solidFill>
                  <a:latin typeface="Calibri"/>
                  <a:cs typeface="Calibri"/>
                </a:rPr>
                <a:t>2</a:t>
              </a:r>
              <a:endParaRPr kumimoji="0" lang="en-US" sz="2000" i="0" u="none" strike="noStrike" cap="none" normalizeH="0" baseline="0" dirty="0">
                <a:ln>
                  <a:noFill/>
                </a:ln>
                <a:solidFill>
                  <a:schemeClr val="bg1"/>
                </a:solidFill>
                <a:effectLst/>
                <a:latin typeface="Calibri"/>
                <a:cs typeface="Calibri"/>
              </a:endParaRPr>
            </a:p>
          </p:txBody>
        </p:sp>
        <p:grpSp>
          <p:nvGrpSpPr>
            <p:cNvPr id="14" name="Group 13">
              <a:extLst>
                <a:ext uri="{FF2B5EF4-FFF2-40B4-BE49-F238E27FC236}">
                  <a16:creationId xmlns:a16="http://schemas.microsoft.com/office/drawing/2014/main" id="{B3325A8D-0C85-9143-9E0C-BC0F3D18A6DE}"/>
                </a:ext>
              </a:extLst>
            </p:cNvPr>
            <p:cNvGrpSpPr/>
            <p:nvPr/>
          </p:nvGrpSpPr>
          <p:grpSpPr>
            <a:xfrm>
              <a:off x="1512082" y="595908"/>
              <a:ext cx="5411402" cy="3530044"/>
              <a:chOff x="2195736" y="836712"/>
              <a:chExt cx="4407146" cy="2921353"/>
            </a:xfrm>
          </p:grpSpPr>
          <p:sp>
            <p:nvSpPr>
              <p:cNvPr id="24" name="Text Box 134">
                <a:extLst>
                  <a:ext uri="{FF2B5EF4-FFF2-40B4-BE49-F238E27FC236}">
                    <a16:creationId xmlns:a16="http://schemas.microsoft.com/office/drawing/2014/main" id="{5AFD2558-AF13-A644-8CEE-63D5C555C66B}"/>
                  </a:ext>
                </a:extLst>
              </p:cNvPr>
              <p:cNvSpPr txBox="1">
                <a:spLocks noChangeArrowheads="1"/>
              </p:cNvSpPr>
              <p:nvPr/>
            </p:nvSpPr>
            <p:spPr bwMode="auto">
              <a:xfrm>
                <a:off x="2446598" y="3398025"/>
                <a:ext cx="1080120" cy="360040"/>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err="1">
                    <a:ln>
                      <a:noFill/>
                    </a:ln>
                    <a:solidFill>
                      <a:schemeClr val="tx1"/>
                    </a:solidFill>
                    <a:effectLst/>
                    <a:latin typeface="Calibri" charset="0"/>
                    <a:ea typeface="ÇlÇr ñæí©" charset="0"/>
                  </a:rPr>
                  <a:t>φ</a:t>
                </a:r>
                <a:endParaRPr kumimoji="0" lang="en-US" sz="1600" i="0" u="none" strike="noStrike" cap="none" normalizeH="0" baseline="0" dirty="0">
                  <a:ln>
                    <a:noFill/>
                  </a:ln>
                  <a:solidFill>
                    <a:schemeClr val="tx1"/>
                  </a:solidFill>
                  <a:effectLst/>
                </a:endParaRPr>
              </a:p>
            </p:txBody>
          </p:sp>
          <p:cxnSp>
            <p:nvCxnSpPr>
              <p:cNvPr id="25" name="Straight Arrow Connector 24">
                <a:extLst>
                  <a:ext uri="{FF2B5EF4-FFF2-40B4-BE49-F238E27FC236}">
                    <a16:creationId xmlns:a16="http://schemas.microsoft.com/office/drawing/2014/main" id="{3A352339-811C-8A4F-874F-B8D0F9022C3C}"/>
                  </a:ext>
                </a:extLst>
              </p:cNvPr>
              <p:cNvCxnSpPr/>
              <p:nvPr/>
            </p:nvCxnSpPr>
            <p:spPr bwMode="auto">
              <a:xfrm>
                <a:off x="2987824" y="1340768"/>
                <a:ext cx="0" cy="208823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CF440EED-C500-0D41-A6F5-1225CB77FF28}"/>
                  </a:ext>
                </a:extLst>
              </p:cNvPr>
              <p:cNvCxnSpPr/>
              <p:nvPr/>
            </p:nvCxnSpPr>
            <p:spPr bwMode="auto">
              <a:xfrm>
                <a:off x="3203848" y="1124744"/>
                <a:ext cx="280831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7" name="Text Box 134">
                <a:extLst>
                  <a:ext uri="{FF2B5EF4-FFF2-40B4-BE49-F238E27FC236}">
                    <a16:creationId xmlns:a16="http://schemas.microsoft.com/office/drawing/2014/main" id="{3468A533-703B-F146-9946-E4852945361C}"/>
                  </a:ext>
                </a:extLst>
              </p:cNvPr>
              <p:cNvSpPr txBox="1">
                <a:spLocks noChangeArrowheads="1"/>
              </p:cNvSpPr>
              <p:nvPr/>
            </p:nvSpPr>
            <p:spPr bwMode="auto">
              <a:xfrm>
                <a:off x="5522762" y="993110"/>
                <a:ext cx="1080120" cy="360040"/>
              </a:xfrm>
              <a:prstGeom prst="rect">
                <a:avLst/>
              </a:prstGeom>
              <a:noFill/>
              <a:ln>
                <a:noFill/>
              </a:ln>
              <a:extLst/>
            </p:spPr>
            <p:txBody>
              <a:bodyPr vert="horz" wrap="square" lIns="0" tIns="0" rIns="0" bIns="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solidFill>
                      <a:schemeClr val="tx1"/>
                    </a:solidFill>
                    <a:effectLst/>
                    <a:latin typeface="Calibri" charset="0"/>
                    <a:ea typeface="ÇlÇr ñæí©" charset="0"/>
                  </a:rPr>
                  <a:t>r</a:t>
                </a:r>
                <a:endParaRPr kumimoji="0" lang="en-US" sz="1600" i="0" u="none" strike="noStrike" cap="none" normalizeH="0" baseline="0" dirty="0">
                  <a:ln>
                    <a:noFill/>
                  </a:ln>
                  <a:solidFill>
                    <a:schemeClr val="tx1"/>
                  </a:solidFill>
                  <a:effectLst/>
                </a:endParaRPr>
              </a:p>
            </p:txBody>
          </p:sp>
          <p:cxnSp>
            <p:nvCxnSpPr>
              <p:cNvPr id="28" name="Straight Connector 27">
                <a:extLst>
                  <a:ext uri="{FF2B5EF4-FFF2-40B4-BE49-F238E27FC236}">
                    <a16:creationId xmlns:a16="http://schemas.microsoft.com/office/drawing/2014/main" id="{8FAC1A46-E455-B242-8597-603FBDD8AC89}"/>
                  </a:ext>
                </a:extLst>
              </p:cNvPr>
              <p:cNvCxnSpPr/>
              <p:nvPr/>
            </p:nvCxnSpPr>
            <p:spPr bwMode="auto">
              <a:xfrm>
                <a:off x="4572000" y="1052736"/>
                <a:ext cx="0"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Text Box 134">
                <a:extLst>
                  <a:ext uri="{FF2B5EF4-FFF2-40B4-BE49-F238E27FC236}">
                    <a16:creationId xmlns:a16="http://schemas.microsoft.com/office/drawing/2014/main" id="{3C588067-155A-014A-9FC4-24D76A25AFAF}"/>
                  </a:ext>
                </a:extLst>
              </p:cNvPr>
              <p:cNvSpPr txBox="1">
                <a:spLocks noChangeArrowheads="1"/>
              </p:cNvSpPr>
              <p:nvPr/>
            </p:nvSpPr>
            <p:spPr bwMode="auto">
              <a:xfrm>
                <a:off x="4030774" y="836712"/>
                <a:ext cx="1080120" cy="360040"/>
              </a:xfrm>
              <a:prstGeom prst="rect">
                <a:avLst/>
              </a:prstGeom>
              <a:noFill/>
              <a:ln>
                <a:noFill/>
              </a:ln>
              <a:extLst/>
            </p:spPr>
            <p:txBody>
              <a:bodyPr vert="horz" wrap="square" lIns="0" tIns="0" rIns="0" bIns="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Calibri" charset="0"/>
                    <a:ea typeface="ÇlÇr ñæí©" charset="0"/>
                  </a:rPr>
                  <a:t>0</a:t>
                </a:r>
                <a:endParaRPr kumimoji="0" lang="en-US" sz="1400" i="0" u="none" strike="noStrike" cap="none" normalizeH="0" baseline="0" dirty="0">
                  <a:ln>
                    <a:noFill/>
                  </a:ln>
                  <a:solidFill>
                    <a:schemeClr val="tx1"/>
                  </a:solidFill>
                  <a:effectLst/>
                </a:endParaRPr>
              </a:p>
            </p:txBody>
          </p:sp>
          <p:sp>
            <p:nvSpPr>
              <p:cNvPr id="30" name="Text Box 134">
                <a:extLst>
                  <a:ext uri="{FF2B5EF4-FFF2-40B4-BE49-F238E27FC236}">
                    <a16:creationId xmlns:a16="http://schemas.microsoft.com/office/drawing/2014/main" id="{CF4B063C-18FE-6E4B-B932-CF12A73DF37F}"/>
                  </a:ext>
                </a:extLst>
              </p:cNvPr>
              <p:cNvSpPr txBox="1">
                <a:spLocks noChangeArrowheads="1"/>
              </p:cNvSpPr>
              <p:nvPr/>
            </p:nvSpPr>
            <p:spPr bwMode="auto">
              <a:xfrm>
                <a:off x="2273939" y="1215337"/>
                <a:ext cx="1080120" cy="360040"/>
              </a:xfrm>
              <a:prstGeom prst="rect">
                <a:avLst/>
              </a:prstGeom>
              <a:noFill/>
              <a:ln>
                <a:noFill/>
              </a:ln>
              <a:extLst/>
            </p:spPr>
            <p:txBody>
              <a:bodyPr vert="horz" wrap="square" lIns="0" tIns="0" rIns="0" bIns="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Calibri" charset="0"/>
                    <a:ea typeface="ÇlÇr ñæí©" charset="0"/>
                  </a:rPr>
                  <a:t>0</a:t>
                </a:r>
                <a:endParaRPr kumimoji="0" lang="en-US" sz="1400" i="0" u="none" strike="noStrike" cap="none" normalizeH="0" baseline="0" dirty="0">
                  <a:ln>
                    <a:noFill/>
                  </a:ln>
                  <a:solidFill>
                    <a:schemeClr val="tx1"/>
                  </a:solidFill>
                  <a:effectLst/>
                </a:endParaRPr>
              </a:p>
            </p:txBody>
          </p:sp>
          <p:cxnSp>
            <p:nvCxnSpPr>
              <p:cNvPr id="31" name="Straight Connector 30">
                <a:extLst>
                  <a:ext uri="{FF2B5EF4-FFF2-40B4-BE49-F238E27FC236}">
                    <a16:creationId xmlns:a16="http://schemas.microsoft.com/office/drawing/2014/main" id="{1A101E0C-80C4-B542-A435-DA625AF3815E}"/>
                  </a:ext>
                </a:extLst>
              </p:cNvPr>
              <p:cNvCxnSpPr/>
              <p:nvPr/>
            </p:nvCxnSpPr>
            <p:spPr bwMode="auto">
              <a:xfrm rot="16200000">
                <a:off x="2987824" y="1268760"/>
                <a:ext cx="0"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E6482A26-4E6D-1048-97D0-352093DE2DE9}"/>
                  </a:ext>
                </a:extLst>
              </p:cNvPr>
              <p:cNvCxnSpPr/>
              <p:nvPr/>
            </p:nvCxnSpPr>
            <p:spPr bwMode="auto">
              <a:xfrm rot="16200000">
                <a:off x="2987824" y="2276872"/>
                <a:ext cx="0"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3" name="Text Box 134">
                <a:extLst>
                  <a:ext uri="{FF2B5EF4-FFF2-40B4-BE49-F238E27FC236}">
                    <a16:creationId xmlns:a16="http://schemas.microsoft.com/office/drawing/2014/main" id="{28DCAFCC-EB7F-1E45-9069-73D1D44849B0}"/>
                  </a:ext>
                </a:extLst>
              </p:cNvPr>
              <p:cNvSpPr txBox="1">
                <a:spLocks noChangeArrowheads="1"/>
              </p:cNvSpPr>
              <p:nvPr/>
            </p:nvSpPr>
            <p:spPr bwMode="auto">
              <a:xfrm>
                <a:off x="2239101" y="2204864"/>
                <a:ext cx="1080120" cy="360040"/>
              </a:xfrm>
              <a:prstGeom prst="rect">
                <a:avLst/>
              </a:prstGeom>
              <a:noFill/>
              <a:ln>
                <a:noFill/>
              </a:ln>
              <a:extLst/>
            </p:spPr>
            <p:txBody>
              <a:bodyPr vert="horz" wrap="square" lIns="0" tIns="0" rIns="0" bIns="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Calibri" charset="0"/>
                    <a:ea typeface="ÇlÇr ñæí©" charset="0"/>
                  </a:rPr>
                  <a:t>90°</a:t>
                </a:r>
                <a:endParaRPr kumimoji="0" lang="en-US" sz="1400" i="0" u="none" strike="noStrike" cap="none" normalizeH="0" baseline="0" dirty="0">
                  <a:ln>
                    <a:noFill/>
                  </a:ln>
                  <a:solidFill>
                    <a:schemeClr val="tx1"/>
                  </a:solidFill>
                  <a:effectLst/>
                </a:endParaRPr>
              </a:p>
            </p:txBody>
          </p:sp>
          <p:sp>
            <p:nvSpPr>
              <p:cNvPr id="34" name="Text Box 134">
                <a:extLst>
                  <a:ext uri="{FF2B5EF4-FFF2-40B4-BE49-F238E27FC236}">
                    <a16:creationId xmlns:a16="http://schemas.microsoft.com/office/drawing/2014/main" id="{13030039-C1AB-7C4C-BDFA-D4E45BF621DA}"/>
                  </a:ext>
                </a:extLst>
              </p:cNvPr>
              <p:cNvSpPr txBox="1">
                <a:spLocks noChangeArrowheads="1"/>
              </p:cNvSpPr>
              <p:nvPr/>
            </p:nvSpPr>
            <p:spPr bwMode="auto">
              <a:xfrm>
                <a:off x="2195736" y="3212976"/>
                <a:ext cx="1080120" cy="360040"/>
              </a:xfrm>
              <a:prstGeom prst="rect">
                <a:avLst/>
              </a:prstGeom>
              <a:noFill/>
              <a:ln>
                <a:noFill/>
              </a:ln>
              <a:extLst/>
            </p:spPr>
            <p:txBody>
              <a:bodyPr vert="horz" wrap="square" lIns="0" tIns="0" rIns="0" bIns="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latin typeface="Calibri" charset="0"/>
                    <a:ea typeface="ÇlÇr ñæí©" charset="0"/>
                  </a:rPr>
                  <a:t>180°</a:t>
                </a:r>
                <a:endParaRPr kumimoji="0" lang="en-US" sz="1400" i="0" u="none" strike="noStrike" cap="none" normalizeH="0" baseline="0" dirty="0">
                  <a:ln>
                    <a:noFill/>
                  </a:ln>
                  <a:solidFill>
                    <a:schemeClr val="tx1"/>
                  </a:solidFill>
                  <a:effectLst/>
                </a:endParaRPr>
              </a:p>
            </p:txBody>
          </p:sp>
        </p:grpSp>
        <p:pic>
          <p:nvPicPr>
            <p:cNvPr id="15" name="Picture 14">
              <a:extLst>
                <a:ext uri="{FF2B5EF4-FFF2-40B4-BE49-F238E27FC236}">
                  <a16:creationId xmlns:a16="http://schemas.microsoft.com/office/drawing/2014/main" id="{3DBA3EAF-6328-E043-B05A-825A2E1AAC2E}"/>
                </a:ext>
              </a:extLst>
            </p:cNvPr>
            <p:cNvPicPr>
              <a:picLocks noChangeAspect="1"/>
            </p:cNvPicPr>
            <p:nvPr/>
          </p:nvPicPr>
          <p:blipFill>
            <a:blip r:embed="rId4"/>
            <a:stretch>
              <a:fillRect/>
            </a:stretch>
          </p:blipFill>
          <p:spPr>
            <a:xfrm rot="16200000" flipH="1">
              <a:off x="899592" y="4282256"/>
              <a:ext cx="2099072" cy="2099072"/>
            </a:xfrm>
            <a:prstGeom prst="rect">
              <a:avLst/>
            </a:prstGeom>
          </p:spPr>
        </p:pic>
        <p:sp>
          <p:nvSpPr>
            <p:cNvPr id="16" name="Rectangle 15">
              <a:extLst>
                <a:ext uri="{FF2B5EF4-FFF2-40B4-BE49-F238E27FC236}">
                  <a16:creationId xmlns:a16="http://schemas.microsoft.com/office/drawing/2014/main" id="{5715FE5D-F2BF-3546-8C35-D630A56D2239}"/>
                </a:ext>
              </a:extLst>
            </p:cNvPr>
            <p:cNvSpPr/>
            <p:nvPr/>
          </p:nvSpPr>
          <p:spPr bwMode="auto">
            <a:xfrm>
              <a:off x="1835696" y="4642296"/>
              <a:ext cx="288032" cy="3600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i="0" u="none" strike="noStrike" cap="none" normalizeH="0" baseline="30000">
                <a:ln>
                  <a:noFill/>
                </a:ln>
                <a:solidFill>
                  <a:srgbClr val="4D4D4D"/>
                </a:solidFill>
                <a:effectLst/>
                <a:latin typeface="ETH Light" pitchFamily="2" charset="0"/>
              </a:endParaRPr>
            </a:p>
          </p:txBody>
        </p:sp>
        <p:sp>
          <p:nvSpPr>
            <p:cNvPr id="17" name="Oval 16">
              <a:extLst>
                <a:ext uri="{FF2B5EF4-FFF2-40B4-BE49-F238E27FC236}">
                  <a16:creationId xmlns:a16="http://schemas.microsoft.com/office/drawing/2014/main" id="{DFF16C2B-3EAC-4A4E-A59B-15BDC2E8E904}"/>
                </a:ext>
              </a:extLst>
            </p:cNvPr>
            <p:cNvSpPr/>
            <p:nvPr/>
          </p:nvSpPr>
          <p:spPr bwMode="auto">
            <a:xfrm>
              <a:off x="683568" y="4066232"/>
              <a:ext cx="504056" cy="504056"/>
            </a:xfrm>
            <a:prstGeom prst="ellipse">
              <a:avLst/>
            </a:prstGeom>
            <a:solidFill>
              <a:srgbClr val="1269B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a:ln>
                    <a:noFill/>
                  </a:ln>
                  <a:solidFill>
                    <a:schemeClr val="bg1"/>
                  </a:solidFill>
                  <a:effectLst/>
                  <a:latin typeface="Calibri"/>
                  <a:cs typeface="Calibri"/>
                </a:rPr>
                <a:t>1</a:t>
              </a:r>
            </a:p>
          </p:txBody>
        </p:sp>
        <p:pic>
          <p:nvPicPr>
            <p:cNvPr id="18" name="Picture 17">
              <a:extLst>
                <a:ext uri="{FF2B5EF4-FFF2-40B4-BE49-F238E27FC236}">
                  <a16:creationId xmlns:a16="http://schemas.microsoft.com/office/drawing/2014/main" id="{D114C3E2-A2AF-2E47-B6D6-D033A4AD616B}"/>
                </a:ext>
              </a:extLst>
            </p:cNvPr>
            <p:cNvPicPr>
              <a:picLocks noChangeAspect="1"/>
            </p:cNvPicPr>
            <p:nvPr/>
          </p:nvPicPr>
          <p:blipFill>
            <a:blip r:embed="rId4"/>
            <a:stretch>
              <a:fillRect/>
            </a:stretch>
          </p:blipFill>
          <p:spPr>
            <a:xfrm flipH="1">
              <a:off x="6145336" y="4282256"/>
              <a:ext cx="2099072" cy="2099072"/>
            </a:xfrm>
            <a:prstGeom prst="rect">
              <a:avLst/>
            </a:prstGeom>
          </p:spPr>
        </p:pic>
        <p:sp>
          <p:nvSpPr>
            <p:cNvPr id="19" name="Oval 18">
              <a:extLst>
                <a:ext uri="{FF2B5EF4-FFF2-40B4-BE49-F238E27FC236}">
                  <a16:creationId xmlns:a16="http://schemas.microsoft.com/office/drawing/2014/main" id="{521B1215-C23D-BB41-9218-5F227FBE2106}"/>
                </a:ext>
              </a:extLst>
            </p:cNvPr>
            <p:cNvSpPr/>
            <p:nvPr/>
          </p:nvSpPr>
          <p:spPr bwMode="auto">
            <a:xfrm>
              <a:off x="5970736" y="4066232"/>
              <a:ext cx="504056" cy="504056"/>
            </a:xfrm>
            <a:prstGeom prst="ellipse">
              <a:avLst/>
            </a:prstGeom>
            <a:solidFill>
              <a:srgbClr val="1269B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baseline="0" dirty="0">
                  <a:solidFill>
                    <a:schemeClr val="bg1"/>
                  </a:solidFill>
                  <a:latin typeface="Calibri"/>
                  <a:cs typeface="Calibri"/>
                </a:rPr>
                <a:t>3</a:t>
              </a:r>
              <a:endParaRPr kumimoji="0" lang="en-US" sz="2000" i="0" u="none" strike="noStrike" cap="none" normalizeH="0" baseline="0" dirty="0">
                <a:ln>
                  <a:noFill/>
                </a:ln>
                <a:solidFill>
                  <a:schemeClr val="bg1"/>
                </a:solidFill>
                <a:effectLst/>
                <a:latin typeface="Calibri"/>
                <a:cs typeface="Calibri"/>
              </a:endParaRPr>
            </a:p>
          </p:txBody>
        </p:sp>
        <p:cxnSp>
          <p:nvCxnSpPr>
            <p:cNvPr id="20" name="Straight Arrow Connector 19">
              <a:extLst>
                <a:ext uri="{FF2B5EF4-FFF2-40B4-BE49-F238E27FC236}">
                  <a16:creationId xmlns:a16="http://schemas.microsoft.com/office/drawing/2014/main" id="{AB6BCECB-4FFE-644E-9788-A90F0E86CCB1}"/>
                </a:ext>
              </a:extLst>
            </p:cNvPr>
            <p:cNvCxnSpPr/>
            <p:nvPr/>
          </p:nvCxnSpPr>
          <p:spPr bwMode="auto">
            <a:xfrm flipV="1">
              <a:off x="755576" y="5517232"/>
              <a:ext cx="0" cy="100811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06004A28-BEC9-FD4F-B5BA-E69D3C33DA43}"/>
                </a:ext>
              </a:extLst>
            </p:cNvPr>
            <p:cNvCxnSpPr/>
            <p:nvPr/>
          </p:nvCxnSpPr>
          <p:spPr bwMode="auto">
            <a:xfrm rot="5400000" flipV="1">
              <a:off x="1258888" y="6021288"/>
              <a:ext cx="0" cy="100811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2" name="Text Box 134">
              <a:extLst>
                <a:ext uri="{FF2B5EF4-FFF2-40B4-BE49-F238E27FC236}">
                  <a16:creationId xmlns:a16="http://schemas.microsoft.com/office/drawing/2014/main" id="{37A163D4-1AC5-FB4C-906E-09E56F52C770}"/>
                </a:ext>
              </a:extLst>
            </p:cNvPr>
            <p:cNvSpPr txBox="1">
              <a:spLocks noChangeArrowheads="1"/>
            </p:cNvSpPr>
            <p:nvPr/>
          </p:nvSpPr>
          <p:spPr bwMode="auto">
            <a:xfrm>
              <a:off x="570528" y="5229200"/>
              <a:ext cx="360039" cy="417105"/>
            </a:xfrm>
            <a:prstGeom prst="rect">
              <a:avLst/>
            </a:prstGeom>
            <a:noFill/>
            <a:ln>
              <a:noFill/>
            </a:ln>
            <a:extLst/>
          </p:spPr>
          <p:txBody>
            <a:bodyPr vert="horz" wrap="square" lIns="0" tIns="0" rIns="0" bIns="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solidFill>
                    <a:schemeClr val="tx1"/>
                  </a:solidFill>
                  <a:effectLst/>
                  <a:latin typeface="Calibri" charset="0"/>
                  <a:ea typeface="ÇlÇr ñæí©" charset="0"/>
                </a:rPr>
                <a:t>y</a:t>
              </a:r>
              <a:endParaRPr kumimoji="0" lang="en-US" sz="1600" i="0" u="none" strike="noStrike" cap="none" normalizeH="0" baseline="0" dirty="0">
                <a:ln>
                  <a:noFill/>
                </a:ln>
                <a:solidFill>
                  <a:schemeClr val="tx1"/>
                </a:solidFill>
                <a:effectLst/>
              </a:endParaRPr>
            </a:p>
          </p:txBody>
        </p:sp>
        <p:sp>
          <p:nvSpPr>
            <p:cNvPr id="23" name="Text Box 134">
              <a:extLst>
                <a:ext uri="{FF2B5EF4-FFF2-40B4-BE49-F238E27FC236}">
                  <a16:creationId xmlns:a16="http://schemas.microsoft.com/office/drawing/2014/main" id="{1ADF96FF-9505-CB43-A593-734A9DF2D716}"/>
                </a:ext>
              </a:extLst>
            </p:cNvPr>
            <p:cNvSpPr txBox="1">
              <a:spLocks noChangeArrowheads="1"/>
            </p:cNvSpPr>
            <p:nvPr/>
          </p:nvSpPr>
          <p:spPr bwMode="auto">
            <a:xfrm>
              <a:off x="1650647" y="6371491"/>
              <a:ext cx="360039" cy="417105"/>
            </a:xfrm>
            <a:prstGeom prst="rect">
              <a:avLst/>
            </a:prstGeom>
            <a:noFill/>
            <a:ln>
              <a:noFill/>
            </a:ln>
            <a:extLst/>
          </p:spPr>
          <p:txBody>
            <a:bodyPr vert="horz" wrap="square" lIns="0" tIns="0" rIns="0" bIns="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i="0" u="none" strike="noStrike" cap="none" normalizeH="0" baseline="0" dirty="0">
                  <a:ln>
                    <a:noFill/>
                  </a:ln>
                  <a:solidFill>
                    <a:schemeClr val="tx1"/>
                  </a:solidFill>
                  <a:effectLst/>
                  <a:latin typeface="Calibri" charset="0"/>
                  <a:ea typeface="ÇlÇr ñæí©" charset="0"/>
                </a:rPr>
                <a:t>x</a:t>
              </a:r>
              <a:endParaRPr kumimoji="0" lang="en-US" sz="1600" i="0" u="none" strike="noStrike" cap="none" normalizeH="0" baseline="0" dirty="0">
                <a:ln>
                  <a:noFill/>
                </a:ln>
                <a:solidFill>
                  <a:schemeClr val="tx1"/>
                </a:solidFill>
                <a:effectLst/>
              </a:endParaRPr>
            </a:p>
          </p:txBody>
        </p:sp>
      </p:grpSp>
    </p:spTree>
    <p:extLst>
      <p:ext uri="{BB962C8B-B14F-4D97-AF65-F5344CB8AC3E}">
        <p14:creationId xmlns:p14="http://schemas.microsoft.com/office/powerpoint/2010/main" val="12890553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12293" name="Rectangle 3"/>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Inverse transform</a:t>
            </a:r>
            <a:r>
              <a:rPr lang="en-GB" b="0" baseline="0">
                <a:latin typeface="Calibri"/>
                <a:cs typeface="Calibri"/>
              </a:rPr>
              <a:t> (I)</a:t>
            </a:r>
            <a:r>
              <a:rPr lang="en-GB" baseline="0">
                <a:latin typeface="Calibri"/>
                <a:cs typeface="Calibri"/>
              </a:rPr>
              <a:t> </a:t>
            </a:r>
          </a:p>
        </p:txBody>
      </p:sp>
      <p:graphicFrame>
        <p:nvGraphicFramePr>
          <p:cNvPr id="12290" name="Object 471"/>
          <p:cNvGraphicFramePr>
            <a:graphicFrameLocks noChangeAspect="1"/>
          </p:cNvGraphicFramePr>
          <p:nvPr>
            <p:extLst/>
          </p:nvPr>
        </p:nvGraphicFramePr>
        <p:xfrm>
          <a:off x="1054100" y="1700213"/>
          <a:ext cx="7037388" cy="830262"/>
        </p:xfrm>
        <a:graphic>
          <a:graphicData uri="http://schemas.openxmlformats.org/presentationml/2006/ole">
            <mc:AlternateContent xmlns:mc="http://schemas.openxmlformats.org/markup-compatibility/2006">
              <mc:Choice xmlns:v="urn:schemas-microsoft-com:vml" Requires="v">
                <p:oleObj spid="_x0000_s36989" name="Equation" r:id="rId4" imgW="4000320" imgH="469800" progId="">
                  <p:embed/>
                </p:oleObj>
              </mc:Choice>
              <mc:Fallback>
                <p:oleObj name="Equation" r:id="rId4" imgW="4000320" imgH="469800" progId="">
                  <p:embed/>
                  <p:pic>
                    <p:nvPicPr>
                      <p:cNvPr id="12290" name="Object 4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100" y="1700213"/>
                        <a:ext cx="7037388"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CC0000"/>
                            </a:solidFill>
                            <a:miter lim="800000"/>
                            <a:headEnd/>
                            <a:tailEnd/>
                          </a14:hiddenLine>
                        </a:ext>
                      </a:extLst>
                    </p:spPr>
                  </p:pic>
                </p:oleObj>
              </mc:Fallback>
            </mc:AlternateContent>
          </a:graphicData>
        </a:graphic>
      </p:graphicFrame>
      <p:sp>
        <p:nvSpPr>
          <p:cNvPr id="826857" name="Oval 489"/>
          <p:cNvSpPr>
            <a:spLocks noChangeArrowheads="1"/>
          </p:cNvSpPr>
          <p:nvPr/>
        </p:nvSpPr>
        <p:spPr bwMode="auto">
          <a:xfrm>
            <a:off x="4140200" y="1773238"/>
            <a:ext cx="863600" cy="719137"/>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12295" name="Rectangle 490"/>
          <p:cNvSpPr>
            <a:spLocks noChangeArrowheads="1"/>
          </p:cNvSpPr>
          <p:nvPr/>
        </p:nvSpPr>
        <p:spPr bwMode="auto">
          <a:xfrm>
            <a:off x="2987675" y="2492375"/>
            <a:ext cx="3240088" cy="358775"/>
          </a:xfrm>
          <a:prstGeom prst="rect">
            <a:avLst/>
          </a:prstGeom>
          <a:noFill/>
          <a:ln w="19050">
            <a:noFill/>
            <a:miter lim="800000"/>
            <a:headEnd/>
            <a:tailEnd/>
          </a:ln>
        </p:spPr>
        <p:txBody>
          <a:bodyPr wrap="none" anchor="ctr"/>
          <a:lstStyle/>
          <a:p>
            <a:pPr algn="ctr" eaLnBrk="0" hangingPunct="0"/>
            <a:r>
              <a:rPr lang="en-US" baseline="0" dirty="0">
                <a:solidFill>
                  <a:srgbClr val="1269B0"/>
                </a:solidFill>
                <a:latin typeface="Calibri"/>
                <a:cs typeface="Calibri"/>
              </a:rPr>
              <a:t>“Wanted”</a:t>
            </a:r>
          </a:p>
        </p:txBody>
      </p:sp>
      <p:sp>
        <p:nvSpPr>
          <p:cNvPr id="12296" name="Rectangle 493"/>
          <p:cNvSpPr>
            <a:spLocks noChangeArrowheads="1"/>
          </p:cNvSpPr>
          <p:nvPr/>
        </p:nvSpPr>
        <p:spPr bwMode="auto">
          <a:xfrm>
            <a:off x="503238" y="3644900"/>
            <a:ext cx="8135937" cy="433388"/>
          </a:xfrm>
          <a:prstGeom prst="rect">
            <a:avLst/>
          </a:prstGeom>
          <a:noFill/>
          <a:ln w="19050">
            <a:noFill/>
            <a:miter lim="800000"/>
            <a:headEnd/>
            <a:tailEnd/>
          </a:ln>
        </p:spPr>
        <p:txBody>
          <a:bodyPr wrap="none" anchor="ctr"/>
          <a:lstStyle/>
          <a:p>
            <a:pPr algn="ctr" eaLnBrk="0" hangingPunct="0"/>
            <a:r>
              <a:rPr lang="en-US" baseline="0">
                <a:latin typeface="Calibri"/>
                <a:cs typeface="Calibri"/>
              </a:rPr>
              <a:t>Radon found analytical solution but it’s numerically impractical</a:t>
            </a:r>
          </a:p>
        </p:txBody>
      </p:sp>
      <p:sp>
        <p:nvSpPr>
          <p:cNvPr id="12297" name="Rectangle 495"/>
          <p:cNvSpPr>
            <a:spLocks noChangeArrowheads="1"/>
          </p:cNvSpPr>
          <p:nvPr/>
        </p:nvSpPr>
        <p:spPr bwMode="auto">
          <a:xfrm>
            <a:off x="2951163" y="4941888"/>
            <a:ext cx="3240087" cy="358775"/>
          </a:xfrm>
          <a:prstGeom prst="rect">
            <a:avLst/>
          </a:prstGeom>
          <a:noFill/>
          <a:ln w="19050">
            <a:noFill/>
            <a:miter lim="800000"/>
            <a:headEnd/>
            <a:tailEnd/>
          </a:ln>
        </p:spPr>
        <p:txBody>
          <a:bodyPr wrap="none" anchor="ctr"/>
          <a:lstStyle/>
          <a:p>
            <a:pPr algn="ctr" eaLnBrk="0" hangingPunct="0"/>
            <a:r>
              <a:rPr lang="en-US" baseline="0" dirty="0">
                <a:solidFill>
                  <a:srgbClr val="1269B0"/>
                </a:solidFill>
                <a:latin typeface="Calibri"/>
                <a:cs typeface="Calibri"/>
              </a:rPr>
              <a:t>“Use Fourier transform”</a:t>
            </a:r>
          </a:p>
        </p:txBody>
      </p:sp>
      <p:graphicFrame>
        <p:nvGraphicFramePr>
          <p:cNvPr id="12291" name="Object 496"/>
          <p:cNvGraphicFramePr>
            <a:graphicFrameLocks noChangeAspect="1"/>
          </p:cNvGraphicFramePr>
          <p:nvPr>
            <p:extLst/>
          </p:nvPr>
        </p:nvGraphicFramePr>
        <p:xfrm>
          <a:off x="2716213" y="5478463"/>
          <a:ext cx="3709987" cy="830262"/>
        </p:xfrm>
        <a:graphic>
          <a:graphicData uri="http://schemas.openxmlformats.org/presentationml/2006/ole">
            <mc:AlternateContent xmlns:mc="http://schemas.openxmlformats.org/markup-compatibility/2006">
              <mc:Choice xmlns:v="urn:schemas-microsoft-com:vml" Requires="v">
                <p:oleObj spid="_x0000_s36990" name="Equation" r:id="rId6" imgW="2108160" imgH="469800" progId="">
                  <p:embed/>
                </p:oleObj>
              </mc:Choice>
              <mc:Fallback>
                <p:oleObj name="Equation" r:id="rId6" imgW="2108160" imgH="469800" progId="">
                  <p:embed/>
                  <p:pic>
                    <p:nvPicPr>
                      <p:cNvPr id="12291" name="Object 4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6213" y="5478463"/>
                        <a:ext cx="3709987"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CC0000"/>
                            </a:solidFill>
                            <a:miter lim="800000"/>
                            <a:headEnd/>
                            <a:tailEnd/>
                          </a14:hiddenLine>
                        </a:ext>
                      </a:extLst>
                    </p:spPr>
                  </p:pic>
                </p:oleObj>
              </mc:Fallback>
            </mc:AlternateContent>
          </a:graphicData>
        </a:graphic>
      </p:graphicFrame>
      <p:sp>
        <p:nvSpPr>
          <p:cNvPr id="12298" name="AutoShape 497"/>
          <p:cNvSpPr>
            <a:spLocks noChangeArrowheads="1"/>
          </p:cNvSpPr>
          <p:nvPr/>
        </p:nvSpPr>
        <p:spPr bwMode="auto">
          <a:xfrm>
            <a:off x="3941763" y="2997200"/>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sp>
        <p:nvSpPr>
          <p:cNvPr id="12299" name="AutoShape 498"/>
          <p:cNvSpPr>
            <a:spLocks noChangeArrowheads="1"/>
          </p:cNvSpPr>
          <p:nvPr/>
        </p:nvSpPr>
        <p:spPr bwMode="auto">
          <a:xfrm>
            <a:off x="3941763" y="4292600"/>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sp>
        <p:nvSpPr>
          <p:cNvPr id="12" name="Rectangle 11"/>
          <p:cNvSpPr/>
          <p:nvPr/>
        </p:nvSpPr>
        <p:spPr bwMode="auto">
          <a:xfrm>
            <a:off x="3512734" y="2039751"/>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13" name="Rectangle 12"/>
          <p:cNvSpPr/>
          <p:nvPr/>
        </p:nvSpPr>
        <p:spPr bwMode="auto">
          <a:xfrm>
            <a:off x="1928558" y="1988840"/>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14" name="Rectangle 13"/>
          <p:cNvSpPr/>
          <p:nvPr/>
        </p:nvSpPr>
        <p:spPr bwMode="auto">
          <a:xfrm>
            <a:off x="4016790" y="5785582"/>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2" name="Slide Number Placeholder 1">
            <a:extLst>
              <a:ext uri="{FF2B5EF4-FFF2-40B4-BE49-F238E27FC236}">
                <a16:creationId xmlns:a16="http://schemas.microsoft.com/office/drawing/2014/main" id="{A111CB9C-4E3B-DC46-978E-252EABC88F7C}"/>
              </a:ext>
            </a:extLst>
          </p:cNvPr>
          <p:cNvSpPr>
            <a:spLocks noGrp="1"/>
          </p:cNvSpPr>
          <p:nvPr>
            <p:ph type="sldNum" sz="quarter" idx="4"/>
          </p:nvPr>
        </p:nvSpPr>
        <p:spPr/>
        <p:txBody>
          <a:bodyPr/>
          <a:lstStyle/>
          <a:p>
            <a:fld id="{79594931-7310-8546-9CE2-0B8C244628BE}" type="slidenum">
              <a:rPr lang="en-US" smtClean="0"/>
              <a:pPr/>
              <a:t>44</a:t>
            </a:fld>
            <a:endParaRPr lang="en-US"/>
          </a:p>
        </p:txBody>
      </p:sp>
    </p:spTree>
    <p:extLst>
      <p:ext uri="{BB962C8B-B14F-4D97-AF65-F5344CB8AC3E}">
        <p14:creationId xmlns:p14="http://schemas.microsoft.com/office/powerpoint/2010/main" val="180216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6857"/>
                                        </p:tgtEl>
                                        <p:attrNameLst>
                                          <p:attrName>style.visibility</p:attrName>
                                        </p:attrNameLst>
                                      </p:cBhvr>
                                      <p:to>
                                        <p:strVal val="visible"/>
                                      </p:to>
                                    </p:set>
                                    <p:animEffect transition="in" filter="wipe(down)">
                                      <p:cBhvr>
                                        <p:cTn id="7" dur="500"/>
                                        <p:tgtEl>
                                          <p:spTgt spid="826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8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13319" name="Rectangle 3"/>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Inverse transform</a:t>
            </a:r>
            <a:r>
              <a:rPr lang="en-GB" b="0" baseline="0">
                <a:latin typeface="Calibri"/>
                <a:cs typeface="Calibri"/>
              </a:rPr>
              <a:t> (II)</a:t>
            </a:r>
            <a:r>
              <a:rPr lang="en-GB" baseline="0">
                <a:latin typeface="Calibri"/>
                <a:cs typeface="Calibri"/>
              </a:rPr>
              <a:t> </a:t>
            </a:r>
          </a:p>
        </p:txBody>
      </p:sp>
      <p:sp>
        <p:nvSpPr>
          <p:cNvPr id="13320" name="AutoShape 9"/>
          <p:cNvSpPr>
            <a:spLocks noChangeArrowheads="1"/>
          </p:cNvSpPr>
          <p:nvPr/>
        </p:nvSpPr>
        <p:spPr bwMode="auto">
          <a:xfrm>
            <a:off x="3941763" y="2276475"/>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graphicFrame>
        <p:nvGraphicFramePr>
          <p:cNvPr id="13314" name="Object 11"/>
          <p:cNvGraphicFramePr>
            <a:graphicFrameLocks noChangeAspect="1"/>
          </p:cNvGraphicFramePr>
          <p:nvPr>
            <p:extLst/>
          </p:nvPr>
        </p:nvGraphicFramePr>
        <p:xfrm>
          <a:off x="2716213" y="1412875"/>
          <a:ext cx="3709987" cy="830263"/>
        </p:xfrm>
        <a:graphic>
          <a:graphicData uri="http://schemas.openxmlformats.org/presentationml/2006/ole">
            <mc:AlternateContent xmlns:mc="http://schemas.openxmlformats.org/markup-compatibility/2006">
              <mc:Choice xmlns:v="urn:schemas-microsoft-com:vml" Requires="v">
                <p:oleObj spid="_x0000_s38137" name="Equation" r:id="rId4" imgW="2108160" imgH="469800" progId="">
                  <p:embed/>
                </p:oleObj>
              </mc:Choice>
              <mc:Fallback>
                <p:oleObj name="Equation" r:id="rId4" imgW="2108160" imgH="469800" progId="">
                  <p:embed/>
                  <p:pic>
                    <p:nvPicPr>
                      <p:cNvPr id="1331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13" y="1412875"/>
                        <a:ext cx="3709987"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CC0000"/>
                            </a:solidFill>
                            <a:miter lim="800000"/>
                            <a:headEnd/>
                            <a:tailEnd/>
                          </a14:hiddenLine>
                        </a:ext>
                      </a:extLst>
                    </p:spPr>
                  </p:pic>
                </p:oleObj>
              </mc:Fallback>
            </mc:AlternateContent>
          </a:graphicData>
        </a:graphic>
      </p:graphicFrame>
      <p:graphicFrame>
        <p:nvGraphicFramePr>
          <p:cNvPr id="13315" name="Object 12"/>
          <p:cNvGraphicFramePr>
            <a:graphicFrameLocks noChangeAspect="1"/>
          </p:cNvGraphicFramePr>
          <p:nvPr>
            <p:extLst/>
          </p:nvPr>
        </p:nvGraphicFramePr>
        <p:xfrm>
          <a:off x="2678113" y="2708275"/>
          <a:ext cx="4916487" cy="830263"/>
        </p:xfrm>
        <a:graphic>
          <a:graphicData uri="http://schemas.openxmlformats.org/presentationml/2006/ole">
            <mc:AlternateContent xmlns:mc="http://schemas.openxmlformats.org/markup-compatibility/2006">
              <mc:Choice xmlns:v="urn:schemas-microsoft-com:vml" Requires="v">
                <p:oleObj spid="_x0000_s38138" name="Equation" r:id="rId6" imgW="2793960" imgH="469800" progId="">
                  <p:embed/>
                </p:oleObj>
              </mc:Choice>
              <mc:Fallback>
                <p:oleObj name="Equation" r:id="rId6" imgW="2793960" imgH="469800" progId="">
                  <p:embed/>
                  <p:pic>
                    <p:nvPicPr>
                      <p:cNvPr id="13315"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8113" y="2708275"/>
                        <a:ext cx="4916487"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CC0000"/>
                            </a:solidFill>
                            <a:miter lim="800000"/>
                            <a:headEnd/>
                            <a:tailEnd/>
                          </a14:hiddenLine>
                        </a:ext>
                      </a:extLst>
                    </p:spPr>
                  </p:pic>
                </p:oleObj>
              </mc:Fallback>
            </mc:AlternateContent>
          </a:graphicData>
        </a:graphic>
      </p:graphicFrame>
      <p:graphicFrame>
        <p:nvGraphicFramePr>
          <p:cNvPr id="13316" name="Object 13"/>
          <p:cNvGraphicFramePr>
            <a:graphicFrameLocks noChangeAspect="1"/>
          </p:cNvGraphicFramePr>
          <p:nvPr>
            <p:extLst/>
          </p:nvPr>
        </p:nvGraphicFramePr>
        <p:xfrm>
          <a:off x="2627313" y="4005263"/>
          <a:ext cx="4559300" cy="830262"/>
        </p:xfrm>
        <a:graphic>
          <a:graphicData uri="http://schemas.openxmlformats.org/presentationml/2006/ole">
            <mc:AlternateContent xmlns:mc="http://schemas.openxmlformats.org/markup-compatibility/2006">
              <mc:Choice xmlns:v="urn:schemas-microsoft-com:vml" Requires="v">
                <p:oleObj spid="_x0000_s38139" name="Equation" r:id="rId8" imgW="2590560" imgH="469800" progId="">
                  <p:embed/>
                </p:oleObj>
              </mc:Choice>
              <mc:Fallback>
                <p:oleObj name="Equation" r:id="rId8" imgW="2590560" imgH="469800" progId="">
                  <p:embed/>
                  <p:pic>
                    <p:nvPicPr>
                      <p:cNvPr id="13316"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7313" y="4005263"/>
                        <a:ext cx="45593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CC0000"/>
                            </a:solidFill>
                            <a:miter lim="800000"/>
                            <a:headEnd/>
                            <a:tailEnd/>
                          </a14:hiddenLine>
                        </a:ext>
                      </a:extLst>
                    </p:spPr>
                  </p:pic>
                </p:oleObj>
              </mc:Fallback>
            </mc:AlternateContent>
          </a:graphicData>
        </a:graphic>
      </p:graphicFrame>
      <p:sp>
        <p:nvSpPr>
          <p:cNvPr id="13321" name="AutoShape 16"/>
          <p:cNvSpPr>
            <a:spLocks noChangeArrowheads="1"/>
          </p:cNvSpPr>
          <p:nvPr/>
        </p:nvSpPr>
        <p:spPr bwMode="auto">
          <a:xfrm>
            <a:off x="3941763" y="3573463"/>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sp>
        <p:nvSpPr>
          <p:cNvPr id="13322" name="AutoShape 17"/>
          <p:cNvSpPr>
            <a:spLocks noChangeArrowheads="1"/>
          </p:cNvSpPr>
          <p:nvPr/>
        </p:nvSpPr>
        <p:spPr bwMode="auto">
          <a:xfrm>
            <a:off x="3941763" y="4797425"/>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graphicFrame>
        <p:nvGraphicFramePr>
          <p:cNvPr id="13317" name="Object 18"/>
          <p:cNvGraphicFramePr>
            <a:graphicFrameLocks noChangeAspect="1"/>
          </p:cNvGraphicFramePr>
          <p:nvPr>
            <p:extLst/>
          </p:nvPr>
        </p:nvGraphicFramePr>
        <p:xfrm>
          <a:off x="2084388" y="5551488"/>
          <a:ext cx="4937125" cy="830262"/>
        </p:xfrm>
        <a:graphic>
          <a:graphicData uri="http://schemas.openxmlformats.org/presentationml/2006/ole">
            <mc:AlternateContent xmlns:mc="http://schemas.openxmlformats.org/markup-compatibility/2006">
              <mc:Choice xmlns:v="urn:schemas-microsoft-com:vml" Requires="v">
                <p:oleObj spid="_x0000_s38140" name="Equation" r:id="rId10" imgW="2806560" imgH="469800" progId="">
                  <p:embed/>
                </p:oleObj>
              </mc:Choice>
              <mc:Fallback>
                <p:oleObj name="Equation" r:id="rId10" imgW="2806560" imgH="469800" progId="">
                  <p:embed/>
                  <p:pic>
                    <p:nvPicPr>
                      <p:cNvPr id="13317"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4388" y="5551488"/>
                        <a:ext cx="4937125" cy="830262"/>
                      </a:xfrm>
                      <a:prstGeom prst="rect">
                        <a:avLst/>
                      </a:prstGeom>
                      <a:noFill/>
                      <a:ln w="28575">
                        <a:solidFill>
                          <a:srgbClr val="DDDDDD"/>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3323" name="Rectangle 19"/>
          <p:cNvSpPr>
            <a:spLocks noChangeArrowheads="1"/>
          </p:cNvSpPr>
          <p:nvPr/>
        </p:nvSpPr>
        <p:spPr bwMode="auto">
          <a:xfrm>
            <a:off x="2951163" y="5300663"/>
            <a:ext cx="3240087" cy="358775"/>
          </a:xfrm>
          <a:prstGeom prst="rect">
            <a:avLst/>
          </a:prstGeom>
          <a:solidFill>
            <a:schemeClr val="bg1"/>
          </a:solidFill>
          <a:ln w="19050">
            <a:noFill/>
            <a:miter lim="800000"/>
            <a:headEnd/>
            <a:tailEnd/>
          </a:ln>
        </p:spPr>
        <p:txBody>
          <a:bodyPr wrap="none" anchor="ctr"/>
          <a:lstStyle/>
          <a:p>
            <a:pPr algn="ctr" eaLnBrk="0" hangingPunct="0"/>
            <a:r>
              <a:rPr lang="en-US" baseline="0" dirty="0">
                <a:solidFill>
                  <a:srgbClr val="1269B0"/>
                </a:solidFill>
                <a:latin typeface="Calibri"/>
                <a:cs typeface="Calibri"/>
              </a:rPr>
              <a:t>Reconstruction formula</a:t>
            </a:r>
          </a:p>
        </p:txBody>
      </p:sp>
      <p:sp>
        <p:nvSpPr>
          <p:cNvPr id="12" name="Rectangle 11"/>
          <p:cNvSpPr/>
          <p:nvPr/>
        </p:nvSpPr>
        <p:spPr bwMode="auto">
          <a:xfrm>
            <a:off x="4016790" y="1772816"/>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13" name="Rectangle 12"/>
          <p:cNvSpPr/>
          <p:nvPr/>
        </p:nvSpPr>
        <p:spPr bwMode="auto">
          <a:xfrm>
            <a:off x="4016790" y="2996952"/>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14" name="Rectangle 13"/>
          <p:cNvSpPr/>
          <p:nvPr/>
        </p:nvSpPr>
        <p:spPr bwMode="auto">
          <a:xfrm>
            <a:off x="4169190" y="4365104"/>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15" name="Rectangle 14"/>
          <p:cNvSpPr/>
          <p:nvPr/>
        </p:nvSpPr>
        <p:spPr bwMode="auto">
          <a:xfrm>
            <a:off x="3152694" y="5877272"/>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2" name="Slide Number Placeholder 1">
            <a:extLst>
              <a:ext uri="{FF2B5EF4-FFF2-40B4-BE49-F238E27FC236}">
                <a16:creationId xmlns:a16="http://schemas.microsoft.com/office/drawing/2014/main" id="{AE45307F-D2DD-3548-99CF-B860ABB445E8}"/>
              </a:ext>
            </a:extLst>
          </p:cNvPr>
          <p:cNvSpPr>
            <a:spLocks noGrp="1"/>
          </p:cNvSpPr>
          <p:nvPr>
            <p:ph type="sldNum" sz="quarter" idx="4"/>
          </p:nvPr>
        </p:nvSpPr>
        <p:spPr/>
        <p:txBody>
          <a:bodyPr/>
          <a:lstStyle/>
          <a:p>
            <a:fld id="{79594931-7310-8546-9CE2-0B8C244628BE}" type="slidenum">
              <a:rPr lang="en-US" smtClean="0"/>
              <a:pPr/>
              <a:t>45</a:t>
            </a:fld>
            <a:endParaRPr lang="en-US"/>
          </a:p>
        </p:txBody>
      </p:sp>
      <p:sp>
        <p:nvSpPr>
          <p:cNvPr id="18" name="AutoShape 31">
            <a:hlinkClick r:id="rId12" action="ppaction://hlinksldjump" highlightClick="1"/>
            <a:extLst>
              <a:ext uri="{FF2B5EF4-FFF2-40B4-BE49-F238E27FC236}">
                <a16:creationId xmlns:a16="http://schemas.microsoft.com/office/drawing/2014/main" id="{A5A6286C-0832-9F49-803B-F9E1A88C1774}"/>
              </a:ext>
            </a:extLst>
          </p:cNvPr>
          <p:cNvSpPr>
            <a:spLocks noChangeArrowheads="1"/>
          </p:cNvSpPr>
          <p:nvPr/>
        </p:nvSpPr>
        <p:spPr bwMode="auto">
          <a:xfrm>
            <a:off x="8560635" y="6325994"/>
            <a:ext cx="374843" cy="374843"/>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89411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14342" name="Rectangle 3"/>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Inverse transform</a:t>
            </a:r>
            <a:r>
              <a:rPr lang="en-GB" b="0" baseline="0">
                <a:latin typeface="Calibri"/>
                <a:cs typeface="Calibri"/>
              </a:rPr>
              <a:t> (III)</a:t>
            </a:r>
            <a:r>
              <a:rPr lang="en-GB" baseline="0">
                <a:latin typeface="Calibri"/>
                <a:cs typeface="Calibri"/>
              </a:rPr>
              <a:t> </a:t>
            </a:r>
          </a:p>
        </p:txBody>
      </p:sp>
      <p:sp>
        <p:nvSpPr>
          <p:cNvPr id="14343" name="AutoShape 4"/>
          <p:cNvSpPr>
            <a:spLocks noChangeArrowheads="1"/>
          </p:cNvSpPr>
          <p:nvPr/>
        </p:nvSpPr>
        <p:spPr bwMode="auto">
          <a:xfrm>
            <a:off x="3941763" y="2349500"/>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sp>
        <p:nvSpPr>
          <p:cNvPr id="14344" name="AutoShape 8"/>
          <p:cNvSpPr>
            <a:spLocks noChangeArrowheads="1"/>
          </p:cNvSpPr>
          <p:nvPr/>
        </p:nvSpPr>
        <p:spPr bwMode="auto">
          <a:xfrm>
            <a:off x="3941763" y="3644900"/>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sp>
        <p:nvSpPr>
          <p:cNvPr id="14345" name="Rectangle 11"/>
          <p:cNvSpPr>
            <a:spLocks noChangeArrowheads="1"/>
          </p:cNvSpPr>
          <p:nvPr/>
        </p:nvSpPr>
        <p:spPr bwMode="auto">
          <a:xfrm>
            <a:off x="1763713" y="4149725"/>
            <a:ext cx="6408737" cy="1727200"/>
          </a:xfrm>
          <a:prstGeom prst="rect">
            <a:avLst/>
          </a:prstGeom>
          <a:solidFill>
            <a:schemeClr val="bg1"/>
          </a:solidFill>
          <a:ln w="19050">
            <a:noFill/>
            <a:miter lim="800000"/>
            <a:headEnd/>
            <a:tailEnd/>
          </a:ln>
        </p:spPr>
        <p:txBody>
          <a:bodyPr wrap="none"/>
          <a:lstStyle/>
          <a:p>
            <a:pPr marL="342900" indent="-342900" eaLnBrk="0" hangingPunct="0">
              <a:buFontTx/>
              <a:buAutoNum type="arabicPeriod"/>
            </a:pPr>
            <a:r>
              <a:rPr lang="en-US" baseline="0" dirty="0">
                <a:solidFill>
                  <a:srgbClr val="1269B0"/>
                </a:solidFill>
                <a:latin typeface="Calibri"/>
                <a:cs typeface="Calibri"/>
                <a:sym typeface="Symbol" pitchFamily="18" charset="2"/>
              </a:rPr>
              <a:t>F{P (u)} is weighted by |u| </a:t>
            </a:r>
          </a:p>
          <a:p>
            <a:pPr marL="342900" indent="-342900" eaLnBrk="0" hangingPunct="0">
              <a:buFontTx/>
              <a:buAutoNum type="arabicPeriod"/>
            </a:pPr>
            <a:r>
              <a:rPr lang="en-US" baseline="0" dirty="0">
                <a:solidFill>
                  <a:srgbClr val="1269B0"/>
                </a:solidFill>
                <a:latin typeface="Calibri"/>
                <a:cs typeface="Calibri"/>
                <a:sym typeface="Symbol" pitchFamily="18" charset="2"/>
              </a:rPr>
              <a:t>F{P (u)} |u| is inversely transformed</a:t>
            </a:r>
          </a:p>
          <a:p>
            <a:pPr marL="342900" indent="-342900" eaLnBrk="0" hangingPunct="0">
              <a:buFontTx/>
              <a:buAutoNum type="arabicPeriod"/>
            </a:pPr>
            <a:r>
              <a:rPr lang="en-US" baseline="0" dirty="0">
                <a:solidFill>
                  <a:srgbClr val="1269B0"/>
                </a:solidFill>
                <a:latin typeface="Calibri"/>
                <a:cs typeface="Calibri"/>
                <a:sym typeface="Symbol" pitchFamily="18" charset="2"/>
              </a:rPr>
              <a:t>and summed over all angles  (=backprojection)</a:t>
            </a:r>
          </a:p>
        </p:txBody>
      </p:sp>
      <p:graphicFrame>
        <p:nvGraphicFramePr>
          <p:cNvPr id="14338" name="Object 12"/>
          <p:cNvGraphicFramePr>
            <a:graphicFrameLocks noChangeAspect="1"/>
          </p:cNvGraphicFramePr>
          <p:nvPr>
            <p:extLst/>
          </p:nvPr>
        </p:nvGraphicFramePr>
        <p:xfrm>
          <a:off x="2103438" y="1484313"/>
          <a:ext cx="4937125" cy="830262"/>
        </p:xfrm>
        <a:graphic>
          <a:graphicData uri="http://schemas.openxmlformats.org/presentationml/2006/ole">
            <mc:AlternateContent xmlns:mc="http://schemas.openxmlformats.org/markup-compatibility/2006">
              <mc:Choice xmlns:v="urn:schemas-microsoft-com:vml" Requires="v">
                <p:oleObj spid="_x0000_s39099" name="Equation" r:id="rId4" imgW="2806560" imgH="469800" progId="">
                  <p:embed/>
                </p:oleObj>
              </mc:Choice>
              <mc:Fallback>
                <p:oleObj name="Equation" r:id="rId4" imgW="2806560" imgH="469800" progId="">
                  <p:embed/>
                  <p:pic>
                    <p:nvPicPr>
                      <p:cNvPr id="14338"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3438" y="1484313"/>
                        <a:ext cx="4937125"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DDDDDD"/>
                            </a:solidFill>
                            <a:miter lim="800000"/>
                            <a:headEnd/>
                            <a:tailEnd/>
                          </a14:hiddenLine>
                        </a:ext>
                      </a:extLst>
                    </p:spPr>
                  </p:pic>
                </p:oleObj>
              </mc:Fallback>
            </mc:AlternateContent>
          </a:graphicData>
        </a:graphic>
      </p:graphicFrame>
      <p:graphicFrame>
        <p:nvGraphicFramePr>
          <p:cNvPr id="14339" name="Object 13"/>
          <p:cNvGraphicFramePr>
            <a:graphicFrameLocks noChangeAspect="1"/>
          </p:cNvGraphicFramePr>
          <p:nvPr>
            <p:extLst/>
          </p:nvPr>
        </p:nvGraphicFramePr>
        <p:xfrm>
          <a:off x="2051050" y="2708275"/>
          <a:ext cx="4602163" cy="854075"/>
        </p:xfrm>
        <a:graphic>
          <a:graphicData uri="http://schemas.openxmlformats.org/presentationml/2006/ole">
            <mc:AlternateContent xmlns:mc="http://schemas.openxmlformats.org/markup-compatibility/2006">
              <mc:Choice xmlns:v="urn:schemas-microsoft-com:vml" Requires="v">
                <p:oleObj spid="_x0000_s39100" name="Equation" r:id="rId6" imgW="2616120" imgH="482400" progId="">
                  <p:embed/>
                </p:oleObj>
              </mc:Choice>
              <mc:Fallback>
                <p:oleObj name="Equation" r:id="rId6" imgW="2616120" imgH="482400" progId="">
                  <p:embed/>
                  <p:pic>
                    <p:nvPicPr>
                      <p:cNvPr id="14339"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2708275"/>
                        <a:ext cx="4602163" cy="85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DDDDDD"/>
                            </a:solidFill>
                            <a:miter lim="800000"/>
                            <a:headEnd/>
                            <a:tailEnd/>
                          </a14:hiddenLine>
                        </a:ext>
                      </a:extLst>
                    </p:spPr>
                  </p:pic>
                </p:oleObj>
              </mc:Fallback>
            </mc:AlternateContent>
          </a:graphicData>
        </a:graphic>
      </p:graphicFrame>
      <p:sp>
        <p:nvSpPr>
          <p:cNvPr id="830479" name="Oval 15"/>
          <p:cNvSpPr>
            <a:spLocks noChangeArrowheads="1"/>
          </p:cNvSpPr>
          <p:nvPr/>
        </p:nvSpPr>
        <p:spPr bwMode="auto">
          <a:xfrm>
            <a:off x="5651500" y="2852738"/>
            <a:ext cx="433388" cy="504825"/>
          </a:xfrm>
          <a:prstGeom prst="ellipse">
            <a:avLst/>
          </a:prstGeom>
          <a:noFill/>
          <a:ln w="57150" cap="rnd">
            <a:solidFill>
              <a:srgbClr val="CC0000"/>
            </a:solidFill>
            <a:prstDash val="sysDot"/>
            <a:round/>
            <a:headEnd/>
            <a:tailEnd/>
          </a:ln>
        </p:spPr>
        <p:txBody>
          <a:bodyPr wrap="none" anchor="ctr"/>
          <a:lstStyle/>
          <a:p>
            <a:endParaRPr lang="en-US">
              <a:latin typeface="Calibri"/>
              <a:cs typeface="Calibri"/>
            </a:endParaRPr>
          </a:p>
        </p:txBody>
      </p:sp>
      <p:sp>
        <p:nvSpPr>
          <p:cNvPr id="14347" name="AutoShape 16"/>
          <p:cNvSpPr>
            <a:spLocks noChangeArrowheads="1"/>
          </p:cNvSpPr>
          <p:nvPr/>
        </p:nvSpPr>
        <p:spPr bwMode="auto">
          <a:xfrm>
            <a:off x="3941763" y="3644900"/>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sp>
        <p:nvSpPr>
          <p:cNvPr id="14348" name="AutoShape 17"/>
          <p:cNvSpPr>
            <a:spLocks noChangeArrowheads="1"/>
          </p:cNvSpPr>
          <p:nvPr/>
        </p:nvSpPr>
        <p:spPr bwMode="auto">
          <a:xfrm>
            <a:off x="3941763" y="5300663"/>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graphicFrame>
        <p:nvGraphicFramePr>
          <p:cNvPr id="14340" name="Object 18"/>
          <p:cNvGraphicFramePr>
            <a:graphicFrameLocks noChangeAspect="1"/>
          </p:cNvGraphicFramePr>
          <p:nvPr>
            <p:extLst/>
          </p:nvPr>
        </p:nvGraphicFramePr>
        <p:xfrm>
          <a:off x="1130300" y="6021388"/>
          <a:ext cx="6883400" cy="449262"/>
        </p:xfrm>
        <a:graphic>
          <a:graphicData uri="http://schemas.openxmlformats.org/presentationml/2006/ole">
            <mc:AlternateContent xmlns:mc="http://schemas.openxmlformats.org/markup-compatibility/2006">
              <mc:Choice xmlns:v="urn:schemas-microsoft-com:vml" Requires="v">
                <p:oleObj spid="_x0000_s39101" name="Equation" r:id="rId8" imgW="3911400" imgH="253800" progId="">
                  <p:embed/>
                </p:oleObj>
              </mc:Choice>
              <mc:Fallback>
                <p:oleObj name="Equation" r:id="rId8" imgW="3911400" imgH="253800" progId="">
                  <p:embed/>
                  <p:pic>
                    <p:nvPicPr>
                      <p:cNvPr id="1434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300" y="6021388"/>
                        <a:ext cx="6883400" cy="449262"/>
                      </a:xfrm>
                      <a:prstGeom prst="rect">
                        <a:avLst/>
                      </a:prstGeom>
                      <a:noFill/>
                      <a:ln w="28575">
                        <a:solidFill>
                          <a:srgbClr val="DDDDDD"/>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 name="Rectangle 13"/>
          <p:cNvSpPr/>
          <p:nvPr/>
        </p:nvSpPr>
        <p:spPr bwMode="auto">
          <a:xfrm>
            <a:off x="3224702" y="1844824"/>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15" name="Rectangle 14"/>
          <p:cNvSpPr/>
          <p:nvPr/>
        </p:nvSpPr>
        <p:spPr bwMode="auto">
          <a:xfrm>
            <a:off x="3152694" y="3068960"/>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2" name="Slide Number Placeholder 1">
            <a:extLst>
              <a:ext uri="{FF2B5EF4-FFF2-40B4-BE49-F238E27FC236}">
                <a16:creationId xmlns:a16="http://schemas.microsoft.com/office/drawing/2014/main" id="{18724F02-DD90-2042-97F9-D6A8E72BB586}"/>
              </a:ext>
            </a:extLst>
          </p:cNvPr>
          <p:cNvSpPr>
            <a:spLocks noGrp="1"/>
          </p:cNvSpPr>
          <p:nvPr>
            <p:ph type="sldNum" sz="quarter" idx="4"/>
          </p:nvPr>
        </p:nvSpPr>
        <p:spPr/>
        <p:txBody>
          <a:bodyPr/>
          <a:lstStyle/>
          <a:p>
            <a:fld id="{79594931-7310-8546-9CE2-0B8C244628BE}" type="slidenum">
              <a:rPr lang="en-US" smtClean="0"/>
              <a:pPr/>
              <a:t>46</a:t>
            </a:fld>
            <a:endParaRPr lang="en-US"/>
          </a:p>
        </p:txBody>
      </p:sp>
      <p:sp>
        <p:nvSpPr>
          <p:cNvPr id="17" name="AutoShape 31">
            <a:hlinkClick r:id="rId10" action="ppaction://hlinksldjump" highlightClick="1"/>
            <a:extLst>
              <a:ext uri="{FF2B5EF4-FFF2-40B4-BE49-F238E27FC236}">
                <a16:creationId xmlns:a16="http://schemas.microsoft.com/office/drawing/2014/main" id="{5D058E91-F99A-CA4C-AD56-1B29FAA705F3}"/>
              </a:ext>
            </a:extLst>
          </p:cNvPr>
          <p:cNvSpPr>
            <a:spLocks noChangeArrowheads="1"/>
          </p:cNvSpPr>
          <p:nvPr/>
        </p:nvSpPr>
        <p:spPr bwMode="auto">
          <a:xfrm>
            <a:off x="8560635" y="6325994"/>
            <a:ext cx="374843" cy="374843"/>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55911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0479"/>
                                        </p:tgtEl>
                                        <p:attrNameLst>
                                          <p:attrName>style.visibility</p:attrName>
                                        </p:attrNameLst>
                                      </p:cBhvr>
                                      <p:to>
                                        <p:strVal val="visible"/>
                                      </p:to>
                                    </p:set>
                                    <p:animEffect transition="in" filter="wipe(down)">
                                      <p:cBhvr>
                                        <p:cTn id="7" dur="500"/>
                                        <p:tgtEl>
                                          <p:spTgt spid="830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7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15364" name="Rectangle 3"/>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Convolution backprojection</a:t>
            </a:r>
            <a:r>
              <a:rPr lang="en-GB" baseline="0">
                <a:latin typeface="Calibri"/>
                <a:cs typeface="Calibri"/>
              </a:rPr>
              <a:t> </a:t>
            </a:r>
          </a:p>
        </p:txBody>
      </p:sp>
      <p:graphicFrame>
        <p:nvGraphicFramePr>
          <p:cNvPr id="15362" name="Object 12"/>
          <p:cNvGraphicFramePr>
            <a:graphicFrameLocks noChangeAspect="1"/>
          </p:cNvGraphicFramePr>
          <p:nvPr>
            <p:extLst/>
          </p:nvPr>
        </p:nvGraphicFramePr>
        <p:xfrm>
          <a:off x="1130300" y="1628775"/>
          <a:ext cx="6883400" cy="449263"/>
        </p:xfrm>
        <a:graphic>
          <a:graphicData uri="http://schemas.openxmlformats.org/presentationml/2006/ole">
            <mc:AlternateContent xmlns:mc="http://schemas.openxmlformats.org/markup-compatibility/2006">
              <mc:Choice xmlns:v="urn:schemas-microsoft-com:vml" Requires="v">
                <p:oleObj spid="_x0000_s39998" name="Equation" r:id="rId4" imgW="3911400" imgH="253800" progId="">
                  <p:embed/>
                </p:oleObj>
              </mc:Choice>
              <mc:Fallback>
                <p:oleObj name="Equation" r:id="rId4" imgW="3911400" imgH="253800" progId="">
                  <p:embed/>
                  <p:pic>
                    <p:nvPicPr>
                      <p:cNvPr id="15362"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300" y="1628775"/>
                        <a:ext cx="6883400" cy="449263"/>
                      </a:xfrm>
                      <a:prstGeom prst="rect">
                        <a:avLst/>
                      </a:prstGeom>
                      <a:noFill/>
                      <a:ln w="28575">
                        <a:solidFill>
                          <a:srgbClr val="DDDDDD"/>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5365" name="AutoShape 13"/>
          <p:cNvSpPr>
            <a:spLocks noChangeArrowheads="1"/>
          </p:cNvSpPr>
          <p:nvPr/>
        </p:nvSpPr>
        <p:spPr bwMode="auto">
          <a:xfrm>
            <a:off x="3941763" y="2276475"/>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pic>
        <p:nvPicPr>
          <p:cNvPr id="15366" name="Picture 16"/>
          <p:cNvPicPr>
            <a:picLocks noChangeAspect="1" noChangeArrowheads="1"/>
          </p:cNvPicPr>
          <p:nvPr/>
        </p:nvPicPr>
        <p:blipFill>
          <a:blip r:embed="rId6"/>
          <a:srcRect/>
          <a:stretch>
            <a:fillRect/>
          </a:stretch>
        </p:blipFill>
        <p:spPr bwMode="auto">
          <a:xfrm>
            <a:off x="2205038" y="2852738"/>
            <a:ext cx="4733925" cy="3390900"/>
          </a:xfrm>
          <a:prstGeom prst="rect">
            <a:avLst/>
          </a:prstGeom>
          <a:noFill/>
          <a:ln w="9525">
            <a:noFill/>
            <a:miter lim="800000"/>
            <a:headEnd/>
            <a:tailEnd/>
          </a:ln>
        </p:spPr>
      </p:pic>
      <p:sp>
        <p:nvSpPr>
          <p:cNvPr id="15367" name="Rectangle 17"/>
          <p:cNvSpPr>
            <a:spLocks noChangeArrowheads="1"/>
          </p:cNvSpPr>
          <p:nvPr/>
        </p:nvSpPr>
        <p:spPr bwMode="auto">
          <a:xfrm>
            <a:off x="2051050" y="6021388"/>
            <a:ext cx="1008063" cy="431800"/>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15368" name="Text Box 19"/>
          <p:cNvSpPr txBox="1">
            <a:spLocks noChangeArrowheads="1"/>
          </p:cNvSpPr>
          <p:nvPr/>
        </p:nvSpPr>
        <p:spPr bwMode="auto">
          <a:xfrm>
            <a:off x="3425825" y="6292850"/>
            <a:ext cx="5718175" cy="304800"/>
          </a:xfrm>
          <a:prstGeom prst="rect">
            <a:avLst/>
          </a:prstGeom>
          <a:noFill/>
          <a:ln w="9525">
            <a:noFill/>
            <a:miter lim="800000"/>
            <a:headEnd/>
            <a:tailEnd/>
          </a:ln>
        </p:spPr>
        <p:txBody>
          <a:bodyPr wrap="none">
            <a:spAutoFit/>
          </a:bodyPr>
          <a:lstStyle/>
          <a:p>
            <a:r>
              <a:rPr lang="en-US" sz="1400" b="0" baseline="0">
                <a:latin typeface="Calibri"/>
                <a:cs typeface="Calibri"/>
              </a:rPr>
              <a:t>Adapted from Kalender WA, Computed Tomography, ISBN 3-89578-216-5</a:t>
            </a:r>
          </a:p>
        </p:txBody>
      </p:sp>
      <p:sp>
        <p:nvSpPr>
          <p:cNvPr id="2" name="Slide Number Placeholder 1">
            <a:extLst>
              <a:ext uri="{FF2B5EF4-FFF2-40B4-BE49-F238E27FC236}">
                <a16:creationId xmlns:a16="http://schemas.microsoft.com/office/drawing/2014/main" id="{4FBF8325-3092-7C43-A10B-794B25FD4BCF}"/>
              </a:ext>
            </a:extLst>
          </p:cNvPr>
          <p:cNvSpPr>
            <a:spLocks noGrp="1"/>
          </p:cNvSpPr>
          <p:nvPr>
            <p:ph type="sldNum" sz="quarter" idx="4"/>
          </p:nvPr>
        </p:nvSpPr>
        <p:spPr/>
        <p:txBody>
          <a:bodyPr/>
          <a:lstStyle/>
          <a:p>
            <a:fld id="{79594931-7310-8546-9CE2-0B8C244628BE}" type="slidenum">
              <a:rPr lang="en-US" smtClean="0"/>
              <a:pPr/>
              <a:t>47</a:t>
            </a:fld>
            <a:endParaRPr lang="en-US"/>
          </a:p>
        </p:txBody>
      </p:sp>
    </p:spTree>
    <p:extLst>
      <p:ext uri="{BB962C8B-B14F-4D97-AF65-F5344CB8AC3E}">
        <p14:creationId xmlns:p14="http://schemas.microsoft.com/office/powerpoint/2010/main" val="230524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dirty="0">
                <a:latin typeface="Calibri"/>
                <a:cs typeface="Calibri"/>
              </a:rPr>
              <a:t>CT – Image reconstruction</a:t>
            </a:r>
          </a:p>
        </p:txBody>
      </p:sp>
      <p:pic>
        <p:nvPicPr>
          <p:cNvPr id="97283" name="Picture 6"/>
          <p:cNvPicPr>
            <a:picLocks noChangeAspect="1" noChangeArrowheads="1"/>
          </p:cNvPicPr>
          <p:nvPr/>
        </p:nvPicPr>
        <p:blipFill>
          <a:blip r:embed="rId3"/>
          <a:srcRect t="19649"/>
          <a:stretch>
            <a:fillRect/>
          </a:stretch>
        </p:blipFill>
        <p:spPr bwMode="auto">
          <a:xfrm>
            <a:off x="1643063" y="1406376"/>
            <a:ext cx="5857875" cy="5005387"/>
          </a:xfrm>
          <a:prstGeom prst="rect">
            <a:avLst/>
          </a:prstGeom>
          <a:noFill/>
          <a:ln w="9525">
            <a:noFill/>
            <a:miter lim="800000"/>
            <a:headEnd/>
            <a:tailEnd/>
          </a:ln>
        </p:spPr>
      </p:pic>
      <p:sp>
        <p:nvSpPr>
          <p:cNvPr id="97284" name="Rectangle 7"/>
          <p:cNvSpPr>
            <a:spLocks noChangeArrowheads="1"/>
          </p:cNvSpPr>
          <p:nvPr/>
        </p:nvSpPr>
        <p:spPr bwMode="auto">
          <a:xfrm>
            <a:off x="1763713" y="1119038"/>
            <a:ext cx="2808287" cy="503238"/>
          </a:xfrm>
          <a:prstGeom prst="rect">
            <a:avLst/>
          </a:prstGeom>
          <a:noFill/>
          <a:ln w="19050">
            <a:noFill/>
            <a:miter lim="800000"/>
            <a:headEnd/>
            <a:tailEnd/>
          </a:ln>
        </p:spPr>
        <p:txBody>
          <a:bodyPr wrap="none"/>
          <a:lstStyle/>
          <a:p>
            <a:pPr marL="342900" indent="-342900" eaLnBrk="0" hangingPunct="0"/>
            <a:r>
              <a:rPr lang="en-US" b="1" baseline="0" dirty="0">
                <a:solidFill>
                  <a:srgbClr val="1269B0"/>
                </a:solidFill>
                <a:latin typeface="Calibri"/>
                <a:cs typeface="Calibri"/>
                <a:sym typeface="Symbol" pitchFamily="18" charset="2"/>
              </a:rPr>
              <a:t>without pre-filtering</a:t>
            </a:r>
          </a:p>
        </p:txBody>
      </p:sp>
      <p:sp>
        <p:nvSpPr>
          <p:cNvPr id="97285" name="Rectangle 8"/>
          <p:cNvSpPr>
            <a:spLocks noChangeArrowheads="1"/>
          </p:cNvSpPr>
          <p:nvPr/>
        </p:nvSpPr>
        <p:spPr bwMode="auto">
          <a:xfrm>
            <a:off x="5292725" y="1119038"/>
            <a:ext cx="2808288" cy="503238"/>
          </a:xfrm>
          <a:prstGeom prst="rect">
            <a:avLst/>
          </a:prstGeom>
          <a:noFill/>
          <a:ln w="19050">
            <a:noFill/>
            <a:miter lim="800000"/>
            <a:headEnd/>
            <a:tailEnd/>
          </a:ln>
        </p:spPr>
        <p:txBody>
          <a:bodyPr wrap="none"/>
          <a:lstStyle/>
          <a:p>
            <a:pPr marL="342900" indent="-342900" algn="ctr" eaLnBrk="0" hangingPunct="0"/>
            <a:r>
              <a:rPr lang="en-US" b="1" u="sng" baseline="0" dirty="0">
                <a:solidFill>
                  <a:srgbClr val="1269B0"/>
                </a:solidFill>
                <a:latin typeface="Calibri"/>
                <a:cs typeface="Calibri"/>
                <a:sym typeface="Symbol" pitchFamily="18" charset="2"/>
              </a:rPr>
              <a:t>with </a:t>
            </a:r>
            <a:r>
              <a:rPr lang="en-US" b="1" baseline="0" dirty="0">
                <a:solidFill>
                  <a:srgbClr val="1269B0"/>
                </a:solidFill>
                <a:latin typeface="Calibri"/>
                <a:cs typeface="Calibri"/>
                <a:sym typeface="Symbol" pitchFamily="18" charset="2"/>
              </a:rPr>
              <a:t>pre-filtering</a:t>
            </a:r>
          </a:p>
        </p:txBody>
      </p:sp>
      <p:sp>
        <p:nvSpPr>
          <p:cNvPr id="97286" name="Text Box 9"/>
          <p:cNvSpPr txBox="1">
            <a:spLocks noChangeArrowheads="1"/>
          </p:cNvSpPr>
          <p:nvPr/>
        </p:nvSpPr>
        <p:spPr bwMode="auto">
          <a:xfrm>
            <a:off x="1709738" y="6411763"/>
            <a:ext cx="5722937" cy="304800"/>
          </a:xfrm>
          <a:prstGeom prst="rect">
            <a:avLst/>
          </a:prstGeom>
          <a:noFill/>
          <a:ln w="9525">
            <a:noFill/>
            <a:miter lim="800000"/>
            <a:headEnd/>
            <a:tailEnd/>
          </a:ln>
        </p:spPr>
        <p:txBody>
          <a:bodyPr wrap="none">
            <a:spAutoFit/>
          </a:bodyPr>
          <a:lstStyle/>
          <a:p>
            <a:r>
              <a:rPr lang="en-US" sz="1400" b="0" baseline="0" dirty="0">
                <a:latin typeface="Calibri"/>
                <a:cs typeface="Calibri"/>
              </a:rPr>
              <a:t>Adapted from </a:t>
            </a:r>
            <a:r>
              <a:rPr lang="en-US" sz="1400" b="0" baseline="0" dirty="0" err="1">
                <a:latin typeface="Calibri"/>
                <a:cs typeface="Calibri"/>
              </a:rPr>
              <a:t>Kalender</a:t>
            </a:r>
            <a:r>
              <a:rPr lang="en-US" sz="1400" b="0" baseline="0" dirty="0">
                <a:latin typeface="Calibri"/>
                <a:cs typeface="Calibri"/>
              </a:rPr>
              <a:t> WA, Computed Tomography, ISBN 3-89578-216-5</a:t>
            </a:r>
          </a:p>
        </p:txBody>
      </p:sp>
      <p:sp>
        <p:nvSpPr>
          <p:cNvPr id="2" name="Slide Number Placeholder 1">
            <a:extLst>
              <a:ext uri="{FF2B5EF4-FFF2-40B4-BE49-F238E27FC236}">
                <a16:creationId xmlns:a16="http://schemas.microsoft.com/office/drawing/2014/main" id="{748FB564-7AA2-B143-BD18-AB3B8D093534}"/>
              </a:ext>
            </a:extLst>
          </p:cNvPr>
          <p:cNvSpPr>
            <a:spLocks noGrp="1"/>
          </p:cNvSpPr>
          <p:nvPr>
            <p:ph type="sldNum" sz="quarter" idx="4"/>
          </p:nvPr>
        </p:nvSpPr>
        <p:spPr/>
        <p:txBody>
          <a:bodyPr/>
          <a:lstStyle/>
          <a:p>
            <a:fld id="{79594931-7310-8546-9CE2-0B8C244628BE}" type="slidenum">
              <a:rPr lang="en-US" smtClean="0"/>
              <a:pPr/>
              <a:t>48</a:t>
            </a:fld>
            <a:endParaRPr lang="en-US"/>
          </a:p>
        </p:txBody>
      </p:sp>
      <p:sp>
        <p:nvSpPr>
          <p:cNvPr id="9" name="AutoShape 31">
            <a:hlinkClick r:id="rId4" action="ppaction://hlinksldjump" highlightClick="1"/>
            <a:extLst>
              <a:ext uri="{FF2B5EF4-FFF2-40B4-BE49-F238E27FC236}">
                <a16:creationId xmlns:a16="http://schemas.microsoft.com/office/drawing/2014/main" id="{F0616139-7445-2B41-AF59-AFE75A038D1E}"/>
              </a:ext>
            </a:extLst>
          </p:cNvPr>
          <p:cNvSpPr>
            <a:spLocks noChangeArrowheads="1"/>
          </p:cNvSpPr>
          <p:nvPr/>
        </p:nvSpPr>
        <p:spPr bwMode="auto">
          <a:xfrm>
            <a:off x="8560635" y="6325994"/>
            <a:ext cx="374843" cy="374843"/>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340562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seofskul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55776" y="1700808"/>
            <a:ext cx="4104456" cy="4104456"/>
          </a:xfrm>
          <a:prstGeom prst="rect">
            <a:avLst/>
          </a:prstGeom>
        </p:spPr>
      </p:pic>
      <p:sp>
        <p:nvSpPr>
          <p:cNvPr id="99330" name="Rectangle 4"/>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99332" name="Rectangle 7"/>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Convolution backprojection process</a:t>
            </a:r>
            <a:r>
              <a:rPr lang="en-GB" baseline="0">
                <a:latin typeface="Calibri"/>
                <a:cs typeface="Calibri"/>
              </a:rPr>
              <a:t> </a:t>
            </a:r>
          </a:p>
        </p:txBody>
      </p:sp>
      <p:sp>
        <p:nvSpPr>
          <p:cNvPr id="99333" name="Text Box 8"/>
          <p:cNvSpPr txBox="1">
            <a:spLocks noChangeArrowheads="1"/>
          </p:cNvSpPr>
          <p:nvPr/>
        </p:nvSpPr>
        <p:spPr bwMode="auto">
          <a:xfrm>
            <a:off x="4090988" y="6292850"/>
            <a:ext cx="5053012" cy="304800"/>
          </a:xfrm>
          <a:prstGeom prst="rect">
            <a:avLst/>
          </a:prstGeom>
          <a:noFill/>
          <a:ln w="9525">
            <a:noFill/>
            <a:miter lim="800000"/>
            <a:headEnd/>
            <a:tailEnd/>
          </a:ln>
        </p:spPr>
        <p:txBody>
          <a:bodyPr wrap="none">
            <a:spAutoFit/>
          </a:bodyPr>
          <a:lstStyle/>
          <a:p>
            <a:r>
              <a:rPr lang="en-US" sz="1400" b="0" baseline="0">
                <a:latin typeface="Calibri"/>
                <a:cs typeface="Calibri"/>
              </a:rPr>
              <a:t>From Kalender WA, Computed Tomography, ISBN 3-89578-216-5</a:t>
            </a:r>
          </a:p>
        </p:txBody>
      </p:sp>
      <p:sp>
        <p:nvSpPr>
          <p:cNvPr id="2" name="Slide Number Placeholder 1">
            <a:extLst>
              <a:ext uri="{FF2B5EF4-FFF2-40B4-BE49-F238E27FC236}">
                <a16:creationId xmlns:a16="http://schemas.microsoft.com/office/drawing/2014/main" id="{12EDE2CD-EE8A-4749-8CA6-02599B652356}"/>
              </a:ext>
            </a:extLst>
          </p:cNvPr>
          <p:cNvSpPr>
            <a:spLocks noGrp="1"/>
          </p:cNvSpPr>
          <p:nvPr>
            <p:ph type="sldNum" sz="quarter" idx="4"/>
          </p:nvPr>
        </p:nvSpPr>
        <p:spPr/>
        <p:txBody>
          <a:bodyPr/>
          <a:lstStyle/>
          <a:p>
            <a:fld id="{79594931-7310-8546-9CE2-0B8C244628BE}" type="slidenum">
              <a:rPr lang="en-US" smtClean="0"/>
              <a:pPr/>
              <a:t>49</a:t>
            </a:fld>
            <a:endParaRPr lang="en-US"/>
          </a:p>
        </p:txBody>
      </p:sp>
    </p:spTree>
    <p:extLst>
      <p:ext uri="{BB962C8B-B14F-4D97-AF65-F5344CB8AC3E}">
        <p14:creationId xmlns:p14="http://schemas.microsoft.com/office/powerpoint/2010/main" val="4003160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atin typeface="Calibri"/>
                <a:cs typeface="Calibri"/>
              </a:rPr>
              <a:t>Resolution – Contrast</a:t>
            </a:r>
          </a:p>
        </p:txBody>
      </p:sp>
      <p:pic>
        <p:nvPicPr>
          <p:cNvPr id="62467" name="Picture 4"/>
          <p:cNvPicPr>
            <a:picLocks noChangeAspect="1" noChangeArrowheads="1"/>
          </p:cNvPicPr>
          <p:nvPr/>
        </p:nvPicPr>
        <p:blipFill>
          <a:blip r:embed="rId3"/>
          <a:srcRect/>
          <a:stretch>
            <a:fillRect/>
          </a:stretch>
        </p:blipFill>
        <p:spPr bwMode="auto">
          <a:xfrm>
            <a:off x="3089275" y="1340768"/>
            <a:ext cx="2963863" cy="4124325"/>
          </a:xfrm>
          <a:prstGeom prst="rect">
            <a:avLst/>
          </a:prstGeom>
          <a:noFill/>
          <a:ln w="9525">
            <a:solidFill>
              <a:srgbClr val="4D4D4D"/>
            </a:solidFill>
            <a:miter lim="800000"/>
            <a:headEnd/>
            <a:tailEnd/>
          </a:ln>
        </p:spPr>
      </p:pic>
      <p:sp>
        <p:nvSpPr>
          <p:cNvPr id="62468" name="Rectangle 5"/>
          <p:cNvSpPr>
            <a:spLocks noChangeArrowheads="1"/>
          </p:cNvSpPr>
          <p:nvPr/>
        </p:nvSpPr>
        <p:spPr bwMode="auto">
          <a:xfrm>
            <a:off x="1944688" y="5515893"/>
            <a:ext cx="5219700" cy="971550"/>
          </a:xfrm>
          <a:prstGeom prst="rect">
            <a:avLst/>
          </a:prstGeom>
          <a:noFill/>
          <a:ln w="9525">
            <a:noFill/>
            <a:miter lim="800000"/>
            <a:headEnd/>
            <a:tailEnd/>
          </a:ln>
        </p:spPr>
        <p:txBody>
          <a:bodyPr>
            <a:spAutoFit/>
          </a:bodyPr>
          <a:lstStyle/>
          <a:p>
            <a:pPr>
              <a:lnSpc>
                <a:spcPct val="120000"/>
              </a:lnSpc>
              <a:buFontTx/>
              <a:buChar char="•"/>
            </a:pPr>
            <a:r>
              <a:rPr lang="en-US" sz="1800" b="0" baseline="0">
                <a:latin typeface="Calibri"/>
                <a:cs typeface="Calibri"/>
              </a:rPr>
              <a:t> Large contrast between bone and tissue/air   </a:t>
            </a:r>
          </a:p>
          <a:p>
            <a:pPr>
              <a:lnSpc>
                <a:spcPct val="120000"/>
              </a:lnSpc>
              <a:buFont typeface="ETH Light" pitchFamily="2" charset="0"/>
              <a:buChar char="•"/>
            </a:pPr>
            <a:r>
              <a:rPr lang="en-US" sz="1800" b="0" baseline="0">
                <a:latin typeface="Calibri"/>
                <a:cs typeface="Calibri"/>
              </a:rPr>
              <a:t> Very little contrast among different tissues</a:t>
            </a:r>
          </a:p>
          <a:p>
            <a:pPr lvl="1">
              <a:lnSpc>
                <a:spcPct val="120000"/>
              </a:lnSpc>
              <a:buFont typeface="ETH Light" pitchFamily="2" charset="0"/>
              <a:buChar char="•"/>
            </a:pPr>
            <a:endParaRPr lang="en-US" sz="1800" b="0">
              <a:latin typeface="Calibri"/>
              <a:cs typeface="Calibri"/>
              <a:sym typeface="Symbol" pitchFamily="18" charset="2"/>
            </a:endParaRPr>
          </a:p>
        </p:txBody>
      </p:sp>
      <p:sp>
        <p:nvSpPr>
          <p:cNvPr id="2" name="Slide Number Placeholder 1">
            <a:extLst>
              <a:ext uri="{FF2B5EF4-FFF2-40B4-BE49-F238E27FC236}">
                <a16:creationId xmlns:a16="http://schemas.microsoft.com/office/drawing/2014/main" id="{1FDC7C7F-50EC-6F4F-BCAB-BDB4C315FE3B}"/>
              </a:ext>
            </a:extLst>
          </p:cNvPr>
          <p:cNvSpPr>
            <a:spLocks noGrp="1"/>
          </p:cNvSpPr>
          <p:nvPr>
            <p:ph type="sldNum" sz="quarter" idx="4"/>
          </p:nvPr>
        </p:nvSpPr>
        <p:spPr/>
        <p:txBody>
          <a:bodyPr/>
          <a:lstStyle/>
          <a:p>
            <a:fld id="{79594931-7310-8546-9CE2-0B8C244628BE}" type="slidenum">
              <a:rPr lang="en-US" smtClean="0"/>
              <a:pPr/>
              <a:t>5</a:t>
            </a:fld>
            <a:endParaRPr lang="en-US"/>
          </a:p>
        </p:txBody>
      </p:sp>
    </p:spTree>
    <p:extLst>
      <p:ext uri="{BB962C8B-B14F-4D97-AF65-F5344CB8AC3E}">
        <p14:creationId xmlns:p14="http://schemas.microsoft.com/office/powerpoint/2010/main" val="259021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3" descr="FIG__2_3_PENCILBEAM_COLOR"/>
          <p:cNvPicPr>
            <a:picLocks noChangeAspect="1" noChangeArrowheads="1"/>
          </p:cNvPicPr>
          <p:nvPr/>
        </p:nvPicPr>
        <p:blipFill>
          <a:blip r:embed="rId3"/>
          <a:srcRect/>
          <a:stretch>
            <a:fillRect/>
          </a:stretch>
        </p:blipFill>
        <p:spPr bwMode="auto">
          <a:xfrm>
            <a:off x="1447800" y="1341438"/>
            <a:ext cx="6372225" cy="4551362"/>
          </a:xfrm>
          <a:prstGeom prst="rect">
            <a:avLst/>
          </a:prstGeom>
          <a:noFill/>
          <a:ln w="38100">
            <a:solidFill>
              <a:schemeClr val="bg2"/>
            </a:solidFill>
            <a:miter lim="800000"/>
            <a:headEnd/>
            <a:tailEnd/>
          </a:ln>
        </p:spPr>
      </p:pic>
      <p:sp>
        <p:nvSpPr>
          <p:cNvPr id="805892" name="Text Box 4"/>
          <p:cNvSpPr txBox="1">
            <a:spLocks noChangeArrowheads="1"/>
          </p:cNvSpPr>
          <p:nvPr/>
        </p:nvSpPr>
        <p:spPr bwMode="auto">
          <a:xfrm>
            <a:off x="1687513" y="2863850"/>
            <a:ext cx="1343637" cy="1077218"/>
          </a:xfrm>
          <a:prstGeom prst="rect">
            <a:avLst/>
          </a:prstGeom>
          <a:noFill/>
          <a:ln w="9525">
            <a:noFill/>
            <a:miter lim="800000"/>
            <a:headEnd/>
            <a:tailEnd/>
          </a:ln>
        </p:spPr>
        <p:txBody>
          <a:bodyPr wrap="none">
            <a:spAutoFit/>
          </a:bodyPr>
          <a:lstStyle/>
          <a:p>
            <a:pPr eaLnBrk="0" hangingPunct="0"/>
            <a:r>
              <a:rPr lang="en-US" sz="3200" baseline="0">
                <a:solidFill>
                  <a:srgbClr val="CC0000"/>
                </a:solidFill>
                <a:latin typeface="Calibri"/>
                <a:cs typeface="Calibri"/>
              </a:rPr>
              <a:t>X-ray</a:t>
            </a:r>
          </a:p>
          <a:p>
            <a:pPr eaLnBrk="0" hangingPunct="0"/>
            <a:r>
              <a:rPr lang="en-US" sz="3200" baseline="0">
                <a:solidFill>
                  <a:srgbClr val="CC0000"/>
                </a:solidFill>
                <a:latin typeface="Calibri"/>
                <a:cs typeface="Calibri"/>
              </a:rPr>
              <a:t>Source</a:t>
            </a:r>
          </a:p>
        </p:txBody>
      </p:sp>
      <p:sp>
        <p:nvSpPr>
          <p:cNvPr id="805893" name="Text Box 5"/>
          <p:cNvSpPr txBox="1">
            <a:spLocks noChangeArrowheads="1"/>
          </p:cNvSpPr>
          <p:nvPr/>
        </p:nvSpPr>
        <p:spPr bwMode="auto">
          <a:xfrm>
            <a:off x="4149725" y="1604963"/>
            <a:ext cx="1338263" cy="579437"/>
          </a:xfrm>
          <a:prstGeom prst="rect">
            <a:avLst/>
          </a:prstGeom>
          <a:noFill/>
          <a:ln w="9525">
            <a:noFill/>
            <a:miter lim="800000"/>
            <a:headEnd/>
            <a:tailEnd/>
          </a:ln>
        </p:spPr>
        <p:txBody>
          <a:bodyPr wrap="none">
            <a:spAutoFit/>
          </a:bodyPr>
          <a:lstStyle/>
          <a:p>
            <a:pPr eaLnBrk="0" hangingPunct="0"/>
            <a:r>
              <a:rPr lang="en-US" sz="3200" baseline="0">
                <a:solidFill>
                  <a:srgbClr val="CC0000"/>
                </a:solidFill>
                <a:latin typeface="Calibri"/>
                <a:cs typeface="Calibri"/>
              </a:rPr>
              <a:t>Object</a:t>
            </a:r>
          </a:p>
        </p:txBody>
      </p:sp>
      <p:sp>
        <p:nvSpPr>
          <p:cNvPr id="805894" name="Text Box 6"/>
          <p:cNvSpPr txBox="1">
            <a:spLocks noChangeArrowheads="1"/>
          </p:cNvSpPr>
          <p:nvPr/>
        </p:nvSpPr>
        <p:spPr bwMode="auto">
          <a:xfrm>
            <a:off x="5732463" y="2586038"/>
            <a:ext cx="1717675" cy="579437"/>
          </a:xfrm>
          <a:prstGeom prst="rect">
            <a:avLst/>
          </a:prstGeom>
          <a:noFill/>
          <a:ln w="9525">
            <a:noFill/>
            <a:miter lim="800000"/>
            <a:headEnd/>
            <a:tailEnd/>
          </a:ln>
        </p:spPr>
        <p:txBody>
          <a:bodyPr wrap="none">
            <a:spAutoFit/>
          </a:bodyPr>
          <a:lstStyle/>
          <a:p>
            <a:pPr eaLnBrk="0" hangingPunct="0"/>
            <a:r>
              <a:rPr lang="en-US" sz="3200" baseline="0">
                <a:solidFill>
                  <a:srgbClr val="CC0000"/>
                </a:solidFill>
                <a:latin typeface="Calibri"/>
                <a:cs typeface="Calibri"/>
              </a:rPr>
              <a:t>Detector</a:t>
            </a:r>
            <a:endParaRPr lang="en-US" sz="2800" baseline="0">
              <a:solidFill>
                <a:srgbClr val="CC0000"/>
              </a:solidFill>
              <a:latin typeface="Calibri"/>
              <a:cs typeface="Calibri"/>
            </a:endParaRPr>
          </a:p>
        </p:txBody>
      </p:sp>
      <p:grpSp>
        <p:nvGrpSpPr>
          <p:cNvPr id="2" name="Group 7"/>
          <p:cNvGrpSpPr>
            <a:grpSpLocks/>
          </p:cNvGrpSpPr>
          <p:nvPr/>
        </p:nvGrpSpPr>
        <p:grpSpPr bwMode="auto">
          <a:xfrm>
            <a:off x="1687513" y="3397250"/>
            <a:ext cx="5416550" cy="1298575"/>
            <a:chOff x="1152" y="2303"/>
            <a:chExt cx="3696" cy="818"/>
          </a:xfrm>
        </p:grpSpPr>
        <p:sp>
          <p:nvSpPr>
            <p:cNvPr id="99336" name="Line 8"/>
            <p:cNvSpPr>
              <a:spLocks noChangeShapeType="1"/>
            </p:cNvSpPr>
            <p:nvPr/>
          </p:nvSpPr>
          <p:spPr bwMode="auto">
            <a:xfrm>
              <a:off x="4368" y="2303"/>
              <a:ext cx="480" cy="337"/>
            </a:xfrm>
            <a:prstGeom prst="line">
              <a:avLst/>
            </a:prstGeom>
            <a:noFill/>
            <a:ln w="25400">
              <a:solidFill>
                <a:srgbClr val="FF0000"/>
              </a:solidFill>
              <a:round/>
              <a:headEnd type="stealth" w="med" len="med"/>
              <a:tailEnd type="stealth" w="med" len="med"/>
            </a:ln>
          </p:spPr>
          <p:txBody>
            <a:bodyPr wrap="none" anchor="ctr"/>
            <a:lstStyle/>
            <a:p>
              <a:endParaRPr lang="en-US">
                <a:latin typeface="Calibri"/>
                <a:cs typeface="Calibri"/>
              </a:endParaRPr>
            </a:p>
          </p:txBody>
        </p:sp>
        <p:sp>
          <p:nvSpPr>
            <p:cNvPr id="99337" name="Line 9"/>
            <p:cNvSpPr>
              <a:spLocks noChangeShapeType="1"/>
            </p:cNvSpPr>
            <p:nvPr/>
          </p:nvSpPr>
          <p:spPr bwMode="auto">
            <a:xfrm>
              <a:off x="1152" y="2784"/>
              <a:ext cx="480" cy="337"/>
            </a:xfrm>
            <a:prstGeom prst="line">
              <a:avLst/>
            </a:prstGeom>
            <a:noFill/>
            <a:ln w="25400">
              <a:solidFill>
                <a:srgbClr val="FF0000"/>
              </a:solidFill>
              <a:round/>
              <a:headEnd type="stealth" w="med" len="med"/>
              <a:tailEnd type="stealth" w="med" len="med"/>
            </a:ln>
          </p:spPr>
          <p:txBody>
            <a:bodyPr wrap="none" anchor="ctr"/>
            <a:lstStyle/>
            <a:p>
              <a:endParaRPr lang="en-US">
                <a:latin typeface="Calibri"/>
                <a:cs typeface="Calibri"/>
              </a:endParaRPr>
            </a:p>
          </p:txBody>
        </p:sp>
      </p:grpSp>
      <p:sp>
        <p:nvSpPr>
          <p:cNvPr id="99335" name="Rectangle 10"/>
          <p:cNvSpPr>
            <a:spLocks noGrp="1" noChangeArrowheads="1"/>
          </p:cNvSpPr>
          <p:nvPr>
            <p:ph type="title"/>
          </p:nvPr>
        </p:nvSpPr>
        <p:spPr/>
        <p:txBody>
          <a:bodyPr/>
          <a:lstStyle/>
          <a:p>
            <a:pPr eaLnBrk="1" hangingPunct="1"/>
            <a:r>
              <a:rPr lang="en-US">
                <a:latin typeface="Calibri"/>
                <a:cs typeface="Calibri"/>
              </a:rPr>
              <a:t>CT – Pencil beam</a:t>
            </a:r>
          </a:p>
        </p:txBody>
      </p:sp>
      <p:sp>
        <p:nvSpPr>
          <p:cNvPr id="3" name="Slide Number Placeholder 2">
            <a:extLst>
              <a:ext uri="{FF2B5EF4-FFF2-40B4-BE49-F238E27FC236}">
                <a16:creationId xmlns:a16="http://schemas.microsoft.com/office/drawing/2014/main" id="{AB697F2C-E9E4-9740-95C2-0406B3ADF97A}"/>
              </a:ext>
            </a:extLst>
          </p:cNvPr>
          <p:cNvSpPr>
            <a:spLocks noGrp="1"/>
          </p:cNvSpPr>
          <p:nvPr>
            <p:ph type="sldNum" sz="quarter" idx="4"/>
          </p:nvPr>
        </p:nvSpPr>
        <p:spPr/>
        <p:txBody>
          <a:bodyPr/>
          <a:lstStyle/>
          <a:p>
            <a:fld id="{79594931-7310-8546-9CE2-0B8C244628BE}" type="slidenum">
              <a:rPr lang="en-US" smtClean="0"/>
              <a:pPr/>
              <a:t>50</a:t>
            </a:fld>
            <a:endParaRPr lang="en-US"/>
          </a:p>
        </p:txBody>
      </p:sp>
    </p:spTree>
    <p:extLst>
      <p:ext uri="{BB962C8B-B14F-4D97-AF65-F5344CB8AC3E}">
        <p14:creationId xmlns:p14="http://schemas.microsoft.com/office/powerpoint/2010/main" val="248909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5892"/>
                                        </p:tgtEl>
                                        <p:attrNameLst>
                                          <p:attrName>style.visibility</p:attrName>
                                        </p:attrNameLst>
                                      </p:cBhvr>
                                      <p:to>
                                        <p:strVal val="visible"/>
                                      </p:to>
                                    </p:set>
                                    <p:animEffect transition="in" filter="fade">
                                      <p:cBhvr>
                                        <p:cTn id="7" dur="500"/>
                                        <p:tgtEl>
                                          <p:spTgt spid="8058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5893"/>
                                        </p:tgtEl>
                                        <p:attrNameLst>
                                          <p:attrName>style.visibility</p:attrName>
                                        </p:attrNameLst>
                                      </p:cBhvr>
                                      <p:to>
                                        <p:strVal val="visible"/>
                                      </p:to>
                                    </p:set>
                                    <p:animEffect transition="in" filter="fade">
                                      <p:cBhvr>
                                        <p:cTn id="12" dur="500"/>
                                        <p:tgtEl>
                                          <p:spTgt spid="8058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5894"/>
                                        </p:tgtEl>
                                        <p:attrNameLst>
                                          <p:attrName>style.visibility</p:attrName>
                                        </p:attrNameLst>
                                      </p:cBhvr>
                                      <p:to>
                                        <p:strVal val="visible"/>
                                      </p:to>
                                    </p:set>
                                    <p:animEffect transition="in" filter="fade">
                                      <p:cBhvr>
                                        <p:cTn id="17" dur="500"/>
                                        <p:tgtEl>
                                          <p:spTgt spid="8058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892" grpId="0" autoUpdateAnimBg="0"/>
      <p:bldP spid="805893" grpId="0" autoUpdateAnimBg="0"/>
      <p:bldP spid="805894"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FIG__2_3_FANBEAM_COLOR"/>
          <p:cNvPicPr>
            <a:picLocks noChangeAspect="1" noChangeArrowheads="1"/>
          </p:cNvPicPr>
          <p:nvPr/>
        </p:nvPicPr>
        <p:blipFill>
          <a:blip r:embed="rId3"/>
          <a:srcRect/>
          <a:stretch>
            <a:fillRect/>
          </a:stretch>
        </p:blipFill>
        <p:spPr bwMode="auto">
          <a:xfrm>
            <a:off x="1447800" y="1341438"/>
            <a:ext cx="6324600" cy="4518025"/>
          </a:xfrm>
          <a:prstGeom prst="rect">
            <a:avLst/>
          </a:prstGeom>
          <a:noFill/>
          <a:ln w="38100">
            <a:solidFill>
              <a:schemeClr val="bg2"/>
            </a:solidFill>
            <a:miter lim="800000"/>
            <a:headEnd/>
            <a:tailEnd/>
          </a:ln>
        </p:spPr>
      </p:pic>
      <p:sp>
        <p:nvSpPr>
          <p:cNvPr id="100355" name="Rectangle 4"/>
          <p:cNvSpPr>
            <a:spLocks noGrp="1" noChangeArrowheads="1"/>
          </p:cNvSpPr>
          <p:nvPr>
            <p:ph type="title"/>
          </p:nvPr>
        </p:nvSpPr>
        <p:spPr/>
        <p:txBody>
          <a:bodyPr/>
          <a:lstStyle/>
          <a:p>
            <a:pPr eaLnBrk="1" hangingPunct="1"/>
            <a:r>
              <a:rPr lang="en-US">
                <a:latin typeface="Calibri"/>
                <a:cs typeface="Calibri"/>
              </a:rPr>
              <a:t>CT – Fan beam</a:t>
            </a:r>
          </a:p>
        </p:txBody>
      </p:sp>
      <p:sp>
        <p:nvSpPr>
          <p:cNvPr id="2" name="Slide Number Placeholder 1">
            <a:extLst>
              <a:ext uri="{FF2B5EF4-FFF2-40B4-BE49-F238E27FC236}">
                <a16:creationId xmlns:a16="http://schemas.microsoft.com/office/drawing/2014/main" id="{C31E8CA5-E42E-7649-B885-8F9C331B1C04}"/>
              </a:ext>
            </a:extLst>
          </p:cNvPr>
          <p:cNvSpPr>
            <a:spLocks noGrp="1"/>
          </p:cNvSpPr>
          <p:nvPr>
            <p:ph type="sldNum" sz="quarter" idx="4"/>
          </p:nvPr>
        </p:nvSpPr>
        <p:spPr/>
        <p:txBody>
          <a:bodyPr/>
          <a:lstStyle/>
          <a:p>
            <a:fld id="{79594931-7310-8546-9CE2-0B8C244628BE}" type="slidenum">
              <a:rPr lang="en-US" smtClean="0"/>
              <a:pPr/>
              <a:t>51</a:t>
            </a:fld>
            <a:endParaRPr lang="en-US"/>
          </a:p>
        </p:txBody>
      </p:sp>
    </p:spTree>
    <p:extLst>
      <p:ext uri="{BB962C8B-B14F-4D97-AF65-F5344CB8AC3E}">
        <p14:creationId xmlns:p14="http://schemas.microsoft.com/office/powerpoint/2010/main" val="30032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3" descr="FIG__2_4_COLOR"/>
          <p:cNvPicPr>
            <a:picLocks noChangeAspect="1" noChangeArrowheads="1"/>
          </p:cNvPicPr>
          <p:nvPr/>
        </p:nvPicPr>
        <p:blipFill>
          <a:blip r:embed="rId3"/>
          <a:srcRect/>
          <a:stretch>
            <a:fillRect/>
          </a:stretch>
        </p:blipFill>
        <p:spPr bwMode="auto">
          <a:xfrm>
            <a:off x="1471612" y="1341438"/>
            <a:ext cx="6200775" cy="4549775"/>
          </a:xfrm>
          <a:prstGeom prst="rect">
            <a:avLst/>
          </a:prstGeom>
          <a:noFill/>
          <a:ln w="38100">
            <a:solidFill>
              <a:srgbClr val="4D4D4D"/>
            </a:solidFill>
            <a:miter lim="800000"/>
            <a:headEnd/>
            <a:tailEnd/>
          </a:ln>
        </p:spPr>
      </p:pic>
      <p:sp>
        <p:nvSpPr>
          <p:cNvPr id="101379" name="Rectangle 4"/>
          <p:cNvSpPr>
            <a:spLocks noGrp="1" noChangeArrowheads="1"/>
          </p:cNvSpPr>
          <p:nvPr>
            <p:ph type="title"/>
          </p:nvPr>
        </p:nvSpPr>
        <p:spPr/>
        <p:txBody>
          <a:bodyPr/>
          <a:lstStyle/>
          <a:p>
            <a:pPr eaLnBrk="1" hangingPunct="1"/>
            <a:r>
              <a:rPr lang="en-US">
                <a:latin typeface="Calibri"/>
                <a:cs typeface="Calibri"/>
              </a:rPr>
              <a:t>CT – Parallel fan beam</a:t>
            </a:r>
          </a:p>
        </p:txBody>
      </p:sp>
      <p:sp>
        <p:nvSpPr>
          <p:cNvPr id="2" name="Slide Number Placeholder 1">
            <a:extLst>
              <a:ext uri="{FF2B5EF4-FFF2-40B4-BE49-F238E27FC236}">
                <a16:creationId xmlns:a16="http://schemas.microsoft.com/office/drawing/2014/main" id="{B93D0B4B-1F75-D74B-8039-30343C6AE12B}"/>
              </a:ext>
            </a:extLst>
          </p:cNvPr>
          <p:cNvSpPr>
            <a:spLocks noGrp="1"/>
          </p:cNvSpPr>
          <p:nvPr>
            <p:ph type="sldNum" sz="quarter" idx="4"/>
          </p:nvPr>
        </p:nvSpPr>
        <p:spPr/>
        <p:txBody>
          <a:bodyPr/>
          <a:lstStyle/>
          <a:p>
            <a:fld id="{79594931-7310-8546-9CE2-0B8C244628BE}" type="slidenum">
              <a:rPr lang="en-US" smtClean="0"/>
              <a:pPr/>
              <a:t>52</a:t>
            </a:fld>
            <a:endParaRPr lang="en-US"/>
          </a:p>
        </p:txBody>
      </p:sp>
    </p:spTree>
    <p:extLst>
      <p:ext uri="{BB962C8B-B14F-4D97-AF65-F5344CB8AC3E}">
        <p14:creationId xmlns:p14="http://schemas.microsoft.com/office/powerpoint/2010/main" val="131311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FIG__2_3_CONEBEAM_COLOR"/>
          <p:cNvPicPr>
            <a:picLocks noChangeAspect="1" noChangeArrowheads="1"/>
          </p:cNvPicPr>
          <p:nvPr/>
        </p:nvPicPr>
        <p:blipFill>
          <a:blip r:embed="rId3"/>
          <a:srcRect/>
          <a:stretch>
            <a:fillRect/>
          </a:stretch>
        </p:blipFill>
        <p:spPr bwMode="auto">
          <a:xfrm>
            <a:off x="1447800" y="1341438"/>
            <a:ext cx="6372225" cy="4551362"/>
          </a:xfrm>
          <a:prstGeom prst="rect">
            <a:avLst/>
          </a:prstGeom>
          <a:noFill/>
          <a:ln w="38100">
            <a:solidFill>
              <a:srgbClr val="4D4D4D"/>
            </a:solidFill>
            <a:miter lim="800000"/>
            <a:headEnd/>
            <a:tailEnd/>
          </a:ln>
        </p:spPr>
      </p:pic>
      <p:sp>
        <p:nvSpPr>
          <p:cNvPr id="102403" name="Rectangle 4"/>
          <p:cNvSpPr>
            <a:spLocks noGrp="1" noChangeArrowheads="1"/>
          </p:cNvSpPr>
          <p:nvPr>
            <p:ph type="title"/>
          </p:nvPr>
        </p:nvSpPr>
        <p:spPr/>
        <p:txBody>
          <a:bodyPr/>
          <a:lstStyle/>
          <a:p>
            <a:pPr eaLnBrk="1" hangingPunct="1"/>
            <a:r>
              <a:rPr lang="en-US">
                <a:latin typeface="Calibri"/>
                <a:cs typeface="Calibri"/>
              </a:rPr>
              <a:t>CT – Cone beam</a:t>
            </a:r>
          </a:p>
        </p:txBody>
      </p:sp>
      <p:sp>
        <p:nvSpPr>
          <p:cNvPr id="2" name="Slide Number Placeholder 1">
            <a:extLst>
              <a:ext uri="{FF2B5EF4-FFF2-40B4-BE49-F238E27FC236}">
                <a16:creationId xmlns:a16="http://schemas.microsoft.com/office/drawing/2014/main" id="{42CDD615-FC0B-3F4B-9ECF-1E34172252EE}"/>
              </a:ext>
            </a:extLst>
          </p:cNvPr>
          <p:cNvSpPr>
            <a:spLocks noGrp="1"/>
          </p:cNvSpPr>
          <p:nvPr>
            <p:ph type="sldNum" sz="quarter" idx="4"/>
          </p:nvPr>
        </p:nvSpPr>
        <p:spPr/>
        <p:txBody>
          <a:bodyPr/>
          <a:lstStyle/>
          <a:p>
            <a:fld id="{79594931-7310-8546-9CE2-0B8C244628BE}" type="slidenum">
              <a:rPr lang="en-US" smtClean="0"/>
              <a:pPr/>
              <a:t>53</a:t>
            </a:fld>
            <a:endParaRPr lang="en-US"/>
          </a:p>
        </p:txBody>
      </p:sp>
    </p:spTree>
    <p:extLst>
      <p:ext uri="{BB962C8B-B14F-4D97-AF65-F5344CB8AC3E}">
        <p14:creationId xmlns:p14="http://schemas.microsoft.com/office/powerpoint/2010/main" val="17675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9"/>
          <p:cNvPicPr>
            <a:picLocks noChangeAspect="1" noChangeArrowheads="1"/>
          </p:cNvPicPr>
          <p:nvPr/>
        </p:nvPicPr>
        <p:blipFill>
          <a:blip r:embed="rId4"/>
          <a:srcRect/>
          <a:stretch>
            <a:fillRect/>
          </a:stretch>
        </p:blipFill>
        <p:spPr bwMode="auto">
          <a:xfrm>
            <a:off x="641350" y="1210467"/>
            <a:ext cx="7861300" cy="4430713"/>
          </a:xfrm>
          <a:prstGeom prst="rect">
            <a:avLst/>
          </a:prstGeom>
          <a:noFill/>
          <a:ln w="9525">
            <a:noFill/>
            <a:miter lim="800000"/>
            <a:headEnd/>
            <a:tailEnd/>
          </a:ln>
        </p:spPr>
      </p:pic>
      <p:sp>
        <p:nvSpPr>
          <p:cNvPr id="16388" name="Rectangle 10"/>
          <p:cNvSpPr>
            <a:spLocks noChangeArrowheads="1"/>
          </p:cNvSpPr>
          <p:nvPr/>
        </p:nvSpPr>
        <p:spPr bwMode="auto">
          <a:xfrm>
            <a:off x="7164388" y="5013325"/>
            <a:ext cx="1800225" cy="863600"/>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16389" name="Rectangle 11"/>
          <p:cNvSpPr>
            <a:spLocks noGrp="1" noChangeArrowheads="1"/>
          </p:cNvSpPr>
          <p:nvPr>
            <p:ph type="title"/>
          </p:nvPr>
        </p:nvSpPr>
        <p:spPr/>
        <p:txBody>
          <a:bodyPr/>
          <a:lstStyle/>
          <a:p>
            <a:pPr eaLnBrk="1" hangingPunct="1"/>
            <a:r>
              <a:rPr lang="en-US">
                <a:latin typeface="Calibri"/>
                <a:cs typeface="Calibri"/>
              </a:rPr>
              <a:t>CT – Hounsfield unit </a:t>
            </a:r>
          </a:p>
        </p:txBody>
      </p:sp>
      <p:graphicFrame>
        <p:nvGraphicFramePr>
          <p:cNvPr id="16386" name="Object 12"/>
          <p:cNvGraphicFramePr>
            <a:graphicFrameLocks noChangeAspect="1"/>
          </p:cNvGraphicFramePr>
          <p:nvPr>
            <p:extLst>
              <p:ext uri="{D42A27DB-BD31-4B8C-83A1-F6EECF244321}">
                <p14:modId xmlns:p14="http://schemas.microsoft.com/office/powerpoint/2010/main" val="98797496"/>
              </p:ext>
            </p:extLst>
          </p:nvPr>
        </p:nvGraphicFramePr>
        <p:xfrm>
          <a:off x="2911475" y="5686425"/>
          <a:ext cx="3687763" cy="830263"/>
        </p:xfrm>
        <a:graphic>
          <a:graphicData uri="http://schemas.openxmlformats.org/presentationml/2006/ole">
            <mc:AlternateContent xmlns:mc="http://schemas.openxmlformats.org/markup-compatibility/2006">
              <mc:Choice xmlns:v="urn:schemas-microsoft-com:vml" Requires="v">
                <p:oleObj spid="_x0000_s49214" name="Equation" r:id="rId5" imgW="2095200" imgH="469800" progId="">
                  <p:embed/>
                </p:oleObj>
              </mc:Choice>
              <mc:Fallback>
                <p:oleObj name="Equation" r:id="rId5" imgW="2095200" imgH="469800" progId="">
                  <p:embed/>
                  <p:pic>
                    <p:nvPicPr>
                      <p:cNvPr id="16386"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1475" y="5686425"/>
                        <a:ext cx="3687763" cy="830263"/>
                      </a:xfrm>
                      <a:prstGeom prst="rect">
                        <a:avLst/>
                      </a:prstGeom>
                      <a:noFill/>
                      <a:ln w="28575">
                        <a:solidFill>
                          <a:srgbClr val="1269B0"/>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BDCB47C6-46A3-D74A-923E-003C6F054E52}"/>
              </a:ext>
            </a:extLst>
          </p:cNvPr>
          <p:cNvSpPr>
            <a:spLocks noGrp="1"/>
          </p:cNvSpPr>
          <p:nvPr>
            <p:ph type="sldNum" sz="quarter" idx="4"/>
          </p:nvPr>
        </p:nvSpPr>
        <p:spPr/>
        <p:txBody>
          <a:bodyPr/>
          <a:lstStyle/>
          <a:p>
            <a:fld id="{79594931-7310-8546-9CE2-0B8C244628BE}" type="slidenum">
              <a:rPr lang="en-US" smtClean="0"/>
              <a:pPr/>
              <a:t>54</a:t>
            </a:fld>
            <a:endParaRPr lang="en-US"/>
          </a:p>
        </p:txBody>
      </p:sp>
    </p:spTree>
    <p:extLst>
      <p:ext uri="{BB962C8B-B14F-4D97-AF65-F5344CB8AC3E}">
        <p14:creationId xmlns:p14="http://schemas.microsoft.com/office/powerpoint/2010/main" val="271647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dirty="0">
                <a:latin typeface="Calibri"/>
                <a:cs typeface="Calibri"/>
              </a:rPr>
              <a:t>“The most important slides”</a:t>
            </a:r>
          </a:p>
        </p:txBody>
      </p:sp>
      <p:pic>
        <p:nvPicPr>
          <p:cNvPr id="103427" name="Picture 12">
            <a:hlinkClick r:id="rId2" action="ppaction://hlinksldjump"/>
          </p:cNvPr>
          <p:cNvPicPr>
            <a:picLocks noChangeAspect="1" noChangeArrowheads="1"/>
          </p:cNvPicPr>
          <p:nvPr/>
        </p:nvPicPr>
        <p:blipFill>
          <a:blip r:embed="rId3"/>
          <a:srcRect/>
          <a:stretch>
            <a:fillRect/>
          </a:stretch>
        </p:blipFill>
        <p:spPr bwMode="auto">
          <a:xfrm>
            <a:off x="755650" y="1213865"/>
            <a:ext cx="2286000" cy="1714500"/>
          </a:xfrm>
          <a:prstGeom prst="rect">
            <a:avLst/>
          </a:prstGeom>
          <a:noFill/>
          <a:ln w="9525">
            <a:solidFill>
              <a:srgbClr val="4D4D4D"/>
            </a:solidFill>
            <a:miter lim="800000"/>
            <a:headEnd/>
            <a:tailEnd/>
          </a:ln>
        </p:spPr>
      </p:pic>
      <p:pic>
        <p:nvPicPr>
          <p:cNvPr id="103428" name="Picture 13">
            <a:hlinkClick r:id="rId4" action="ppaction://hlinksldjump"/>
          </p:cNvPr>
          <p:cNvPicPr>
            <a:picLocks noChangeAspect="1" noChangeArrowheads="1"/>
          </p:cNvPicPr>
          <p:nvPr/>
        </p:nvPicPr>
        <p:blipFill>
          <a:blip r:embed="rId5"/>
          <a:srcRect/>
          <a:stretch>
            <a:fillRect/>
          </a:stretch>
        </p:blipFill>
        <p:spPr bwMode="auto">
          <a:xfrm>
            <a:off x="3429000" y="1213865"/>
            <a:ext cx="2286000" cy="1714500"/>
          </a:xfrm>
          <a:prstGeom prst="rect">
            <a:avLst/>
          </a:prstGeom>
          <a:noFill/>
          <a:ln w="9525">
            <a:solidFill>
              <a:srgbClr val="4D4D4D"/>
            </a:solidFill>
            <a:miter lim="800000"/>
            <a:headEnd/>
            <a:tailEnd/>
          </a:ln>
        </p:spPr>
      </p:pic>
      <p:pic>
        <p:nvPicPr>
          <p:cNvPr id="103431" name="Picture 16">
            <a:hlinkClick r:id="rId6" action="ppaction://hlinksldjump"/>
          </p:cNvPr>
          <p:cNvPicPr>
            <a:picLocks noChangeAspect="1" noChangeArrowheads="1"/>
          </p:cNvPicPr>
          <p:nvPr/>
        </p:nvPicPr>
        <p:blipFill>
          <a:blip r:embed="rId7"/>
          <a:srcRect/>
          <a:stretch>
            <a:fillRect/>
          </a:stretch>
        </p:blipFill>
        <p:spPr bwMode="auto">
          <a:xfrm>
            <a:off x="755650" y="3032346"/>
            <a:ext cx="2286000" cy="1714500"/>
          </a:xfrm>
          <a:prstGeom prst="rect">
            <a:avLst/>
          </a:prstGeom>
          <a:noFill/>
          <a:ln w="9525">
            <a:solidFill>
              <a:srgbClr val="4D4D4D"/>
            </a:solidFill>
            <a:miter lim="800000"/>
            <a:headEnd/>
            <a:tailEnd/>
          </a:ln>
        </p:spPr>
      </p:pic>
      <p:pic>
        <p:nvPicPr>
          <p:cNvPr id="103432" name="Picture 17">
            <a:hlinkClick r:id="rId8" action="ppaction://hlinksldjump"/>
          </p:cNvPr>
          <p:cNvPicPr>
            <a:picLocks noChangeAspect="1" noChangeArrowheads="1"/>
          </p:cNvPicPr>
          <p:nvPr/>
        </p:nvPicPr>
        <p:blipFill>
          <a:blip r:embed="rId9"/>
          <a:srcRect/>
          <a:stretch>
            <a:fillRect/>
          </a:stretch>
        </p:blipFill>
        <p:spPr bwMode="auto">
          <a:xfrm>
            <a:off x="6156325" y="1213865"/>
            <a:ext cx="2286000" cy="1714500"/>
          </a:xfrm>
          <a:prstGeom prst="rect">
            <a:avLst/>
          </a:prstGeom>
          <a:noFill/>
          <a:ln w="9525">
            <a:solidFill>
              <a:srgbClr val="4D4D4D"/>
            </a:solidFill>
            <a:miter lim="800000"/>
            <a:headEnd/>
            <a:tailEnd/>
          </a:ln>
        </p:spPr>
      </p:pic>
      <p:pic>
        <p:nvPicPr>
          <p:cNvPr id="103433" name="Picture 18">
            <a:hlinkClick r:id="rId10" action="ppaction://hlinksldjump"/>
          </p:cNvPr>
          <p:cNvPicPr>
            <a:picLocks noChangeAspect="1" noChangeArrowheads="1"/>
          </p:cNvPicPr>
          <p:nvPr/>
        </p:nvPicPr>
        <p:blipFill>
          <a:blip r:embed="rId11"/>
          <a:srcRect/>
          <a:stretch>
            <a:fillRect/>
          </a:stretch>
        </p:blipFill>
        <p:spPr bwMode="auto">
          <a:xfrm>
            <a:off x="3429000" y="3032346"/>
            <a:ext cx="2286000" cy="1714500"/>
          </a:xfrm>
          <a:prstGeom prst="rect">
            <a:avLst/>
          </a:prstGeom>
          <a:noFill/>
          <a:ln w="9525">
            <a:solidFill>
              <a:srgbClr val="4D4D4D"/>
            </a:solidFill>
            <a:miter lim="800000"/>
            <a:headEnd/>
            <a:tailEnd/>
          </a:ln>
        </p:spPr>
      </p:pic>
      <p:pic>
        <p:nvPicPr>
          <p:cNvPr id="103434" name="Picture 20">
            <a:hlinkClick r:id="rId12" action="ppaction://hlinksldjump"/>
          </p:cNvPr>
          <p:cNvPicPr>
            <a:picLocks noChangeAspect="1" noChangeArrowheads="1"/>
          </p:cNvPicPr>
          <p:nvPr/>
        </p:nvPicPr>
        <p:blipFill>
          <a:blip r:embed="rId13"/>
          <a:srcRect/>
          <a:stretch>
            <a:fillRect/>
          </a:stretch>
        </p:blipFill>
        <p:spPr bwMode="auto">
          <a:xfrm>
            <a:off x="6156325" y="4836539"/>
            <a:ext cx="2286000" cy="1714500"/>
          </a:xfrm>
          <a:prstGeom prst="rect">
            <a:avLst/>
          </a:prstGeom>
          <a:noFill/>
          <a:ln w="9525">
            <a:solidFill>
              <a:srgbClr val="4D4D4D"/>
            </a:solidFill>
            <a:miter lim="800000"/>
            <a:headEnd/>
            <a:tailEnd/>
          </a:ln>
        </p:spPr>
      </p:pic>
      <p:pic>
        <p:nvPicPr>
          <p:cNvPr id="103435" name="Picture 21">
            <a:hlinkClick r:id="rId14" action="ppaction://hlinksldjump"/>
          </p:cNvPr>
          <p:cNvPicPr>
            <a:picLocks noChangeAspect="1" noChangeArrowheads="1"/>
          </p:cNvPicPr>
          <p:nvPr/>
        </p:nvPicPr>
        <p:blipFill>
          <a:blip r:embed="rId15"/>
          <a:srcRect/>
          <a:stretch>
            <a:fillRect/>
          </a:stretch>
        </p:blipFill>
        <p:spPr bwMode="auto">
          <a:xfrm>
            <a:off x="3429000" y="4850827"/>
            <a:ext cx="2286000" cy="1714500"/>
          </a:xfrm>
          <a:prstGeom prst="rect">
            <a:avLst/>
          </a:prstGeom>
          <a:noFill/>
          <a:ln w="9525">
            <a:solidFill>
              <a:schemeClr val="bg2"/>
            </a:solidFill>
            <a:miter lim="800000"/>
            <a:headEnd/>
            <a:tailEnd/>
          </a:ln>
        </p:spPr>
      </p:pic>
      <p:pic>
        <p:nvPicPr>
          <p:cNvPr id="2" name="Picture 1">
            <a:hlinkClick r:id="rId16" action="ppaction://hlinksldjump"/>
          </p:cNvPr>
          <p:cNvPicPr>
            <a:picLocks noChangeAspect="1"/>
          </p:cNvPicPr>
          <p:nvPr/>
        </p:nvPicPr>
        <p:blipFill>
          <a:blip r:embed="rId17"/>
          <a:stretch>
            <a:fillRect/>
          </a:stretch>
        </p:blipFill>
        <p:spPr>
          <a:xfrm>
            <a:off x="6154904" y="3032346"/>
            <a:ext cx="2286000" cy="1714500"/>
          </a:xfrm>
          <a:prstGeom prst="rect">
            <a:avLst/>
          </a:prstGeom>
          <a:ln>
            <a:solidFill>
              <a:schemeClr val="tx1"/>
            </a:solidFill>
          </a:ln>
        </p:spPr>
      </p:pic>
      <p:pic>
        <p:nvPicPr>
          <p:cNvPr id="3" name="Picture 2">
            <a:hlinkClick r:id="rId16" action="ppaction://hlinksldjump"/>
          </p:cNvPr>
          <p:cNvPicPr>
            <a:picLocks noChangeAspect="1"/>
          </p:cNvPicPr>
          <p:nvPr/>
        </p:nvPicPr>
        <p:blipFill>
          <a:blip r:embed="rId18"/>
          <a:stretch>
            <a:fillRect/>
          </a:stretch>
        </p:blipFill>
        <p:spPr>
          <a:xfrm>
            <a:off x="755650" y="4850827"/>
            <a:ext cx="2286000" cy="1714500"/>
          </a:xfrm>
          <a:prstGeom prst="rect">
            <a:avLst/>
          </a:prstGeom>
          <a:ln>
            <a:solidFill>
              <a:schemeClr val="tx1"/>
            </a:solidFill>
          </a:ln>
        </p:spPr>
      </p:pic>
      <p:sp>
        <p:nvSpPr>
          <p:cNvPr id="4" name="Slide Number Placeholder 3">
            <a:extLst>
              <a:ext uri="{FF2B5EF4-FFF2-40B4-BE49-F238E27FC236}">
                <a16:creationId xmlns:a16="http://schemas.microsoft.com/office/drawing/2014/main" id="{9C44A325-82E1-C247-876D-85E5D5B745ED}"/>
              </a:ext>
            </a:extLst>
          </p:cNvPr>
          <p:cNvSpPr>
            <a:spLocks noGrp="1"/>
          </p:cNvSpPr>
          <p:nvPr>
            <p:ph type="sldNum" sz="quarter" idx="4"/>
          </p:nvPr>
        </p:nvSpPr>
        <p:spPr/>
        <p:txBody>
          <a:bodyPr/>
          <a:lstStyle/>
          <a:p>
            <a:fld id="{79594931-7310-8546-9CE2-0B8C244628BE}" type="slidenum">
              <a:rPr lang="en-US" smtClean="0"/>
              <a:pPr/>
              <a:t>55</a:t>
            </a:fld>
            <a:endParaRPr lang="en-US"/>
          </a:p>
        </p:txBody>
      </p:sp>
    </p:spTree>
    <p:extLst>
      <p:ext uri="{BB962C8B-B14F-4D97-AF65-F5344CB8AC3E}">
        <p14:creationId xmlns:p14="http://schemas.microsoft.com/office/powerpoint/2010/main" val="29059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atin typeface="Calibri"/>
                <a:cs typeface="Calibri"/>
              </a:rPr>
              <a:t>Resolution of imaging procedures</a:t>
            </a:r>
          </a:p>
        </p:txBody>
      </p:sp>
      <p:sp>
        <p:nvSpPr>
          <p:cNvPr id="697347" name="Rectangle 3"/>
          <p:cNvSpPr>
            <a:spLocks noChangeArrowheads="1"/>
          </p:cNvSpPr>
          <p:nvPr/>
        </p:nvSpPr>
        <p:spPr bwMode="auto">
          <a:xfrm>
            <a:off x="684213" y="1484313"/>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Spatial resolution</a:t>
            </a:r>
          </a:p>
          <a:p>
            <a:pPr marL="1143000" lvl="2" indent="-228600">
              <a:lnSpc>
                <a:spcPts val="2400"/>
              </a:lnSpc>
              <a:spcBef>
                <a:spcPts val="400"/>
              </a:spcBef>
              <a:buFontTx/>
              <a:buChar char="-"/>
            </a:pPr>
            <a:r>
              <a:rPr lang="en-GB" b="0" baseline="0">
                <a:latin typeface="Calibri"/>
                <a:cs typeface="Calibri"/>
              </a:rPr>
              <a:t>Blurring of object points when projected into image</a:t>
            </a:r>
          </a:p>
        </p:txBody>
      </p:sp>
      <p:sp>
        <p:nvSpPr>
          <p:cNvPr id="697348" name="Rectangle 4"/>
          <p:cNvSpPr>
            <a:spLocks noChangeArrowheads="1"/>
          </p:cNvSpPr>
          <p:nvPr/>
        </p:nvSpPr>
        <p:spPr bwMode="auto">
          <a:xfrm>
            <a:off x="684213" y="2709863"/>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Contrast</a:t>
            </a:r>
          </a:p>
          <a:p>
            <a:pPr marL="1143000" lvl="2" indent="-228600">
              <a:lnSpc>
                <a:spcPts val="2400"/>
              </a:lnSpc>
              <a:spcBef>
                <a:spcPts val="400"/>
              </a:spcBef>
              <a:buFontTx/>
              <a:buChar char="-"/>
            </a:pPr>
            <a:r>
              <a:rPr lang="en-GB" b="0" baseline="0">
                <a:latin typeface="Calibri"/>
                <a:cs typeface="Calibri"/>
              </a:rPr>
              <a:t>Difference in linear attenuation coefficients between tissues</a:t>
            </a:r>
          </a:p>
        </p:txBody>
      </p:sp>
      <p:sp>
        <p:nvSpPr>
          <p:cNvPr id="697349" name="Rectangle 5"/>
          <p:cNvSpPr>
            <a:spLocks noChangeArrowheads="1"/>
          </p:cNvSpPr>
          <p:nvPr/>
        </p:nvSpPr>
        <p:spPr bwMode="auto">
          <a:xfrm>
            <a:off x="684213" y="3933825"/>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Temporal resolution</a:t>
            </a:r>
          </a:p>
          <a:p>
            <a:pPr marL="1143000" lvl="2" indent="-228600">
              <a:lnSpc>
                <a:spcPts val="2400"/>
              </a:lnSpc>
              <a:spcBef>
                <a:spcPts val="400"/>
              </a:spcBef>
              <a:buFontTx/>
              <a:buChar char="-"/>
            </a:pPr>
            <a:r>
              <a:rPr lang="en-GB" b="0" baseline="0">
                <a:latin typeface="Calibri"/>
                <a:cs typeface="Calibri"/>
              </a:rPr>
              <a:t>Sample rate of temporal recording</a:t>
            </a:r>
          </a:p>
        </p:txBody>
      </p:sp>
      <p:sp>
        <p:nvSpPr>
          <p:cNvPr id="697350" name="Oval 6"/>
          <p:cNvSpPr>
            <a:spLocks noChangeArrowheads="1"/>
          </p:cNvSpPr>
          <p:nvPr/>
        </p:nvSpPr>
        <p:spPr bwMode="auto">
          <a:xfrm>
            <a:off x="900113" y="3860800"/>
            <a:ext cx="3167062" cy="792163"/>
          </a:xfrm>
          <a:prstGeom prst="ellipse">
            <a:avLst/>
          </a:prstGeom>
          <a:noFill/>
          <a:ln w="57150" cap="rnd">
            <a:solidFill>
              <a:srgbClr val="1269B0"/>
            </a:solidFill>
            <a:prstDash val="sysDot"/>
            <a:round/>
            <a:headEnd/>
            <a:tailEnd/>
          </a:ln>
        </p:spPr>
        <p:txBody>
          <a:bodyPr wrap="none" anchor="ctr"/>
          <a:lstStyle/>
          <a:p>
            <a:endParaRPr lang="en-US">
              <a:solidFill>
                <a:srgbClr val="1269B0"/>
              </a:solidFill>
              <a:latin typeface="Calibri"/>
              <a:cs typeface="Calibri"/>
            </a:endParaRPr>
          </a:p>
        </p:txBody>
      </p:sp>
      <p:sp>
        <p:nvSpPr>
          <p:cNvPr id="2" name="Slide Number Placeholder 1">
            <a:extLst>
              <a:ext uri="{FF2B5EF4-FFF2-40B4-BE49-F238E27FC236}">
                <a16:creationId xmlns:a16="http://schemas.microsoft.com/office/drawing/2014/main" id="{4F3C23A6-6E37-9E47-BEE1-73EE93AC21A6}"/>
              </a:ext>
            </a:extLst>
          </p:cNvPr>
          <p:cNvSpPr>
            <a:spLocks noGrp="1"/>
          </p:cNvSpPr>
          <p:nvPr>
            <p:ph type="sldNum" sz="quarter" idx="4"/>
          </p:nvPr>
        </p:nvSpPr>
        <p:spPr/>
        <p:txBody>
          <a:bodyPr/>
          <a:lstStyle/>
          <a:p>
            <a:fld id="{79594931-7310-8546-9CE2-0B8C244628BE}" type="slidenum">
              <a:rPr lang="en-US" smtClean="0"/>
              <a:pPr/>
              <a:t>6</a:t>
            </a:fld>
            <a:endParaRPr lang="en-US"/>
          </a:p>
        </p:txBody>
      </p:sp>
    </p:spTree>
    <p:extLst>
      <p:ext uri="{BB962C8B-B14F-4D97-AF65-F5344CB8AC3E}">
        <p14:creationId xmlns:p14="http://schemas.microsoft.com/office/powerpoint/2010/main" val="3343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7347"/>
                                        </p:tgtEl>
                                        <p:attrNameLst>
                                          <p:attrName>style.visibility</p:attrName>
                                        </p:attrNameLst>
                                      </p:cBhvr>
                                      <p:to>
                                        <p:strVal val="visible"/>
                                      </p:to>
                                    </p:set>
                                    <p:animEffect transition="in" filter="fade">
                                      <p:cBhvr>
                                        <p:cTn id="7" dur="500"/>
                                        <p:tgtEl>
                                          <p:spTgt spid="6973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7348"/>
                                        </p:tgtEl>
                                        <p:attrNameLst>
                                          <p:attrName>style.visibility</p:attrName>
                                        </p:attrNameLst>
                                      </p:cBhvr>
                                      <p:to>
                                        <p:strVal val="visible"/>
                                      </p:to>
                                    </p:set>
                                    <p:animEffect transition="in" filter="fade">
                                      <p:cBhvr>
                                        <p:cTn id="12" dur="500"/>
                                        <p:tgtEl>
                                          <p:spTgt spid="6973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7349"/>
                                        </p:tgtEl>
                                        <p:attrNameLst>
                                          <p:attrName>style.visibility</p:attrName>
                                        </p:attrNameLst>
                                      </p:cBhvr>
                                      <p:to>
                                        <p:strVal val="visible"/>
                                      </p:to>
                                    </p:set>
                                    <p:animEffect transition="in" filter="fade">
                                      <p:cBhvr>
                                        <p:cTn id="17" dur="500"/>
                                        <p:tgtEl>
                                          <p:spTgt spid="6973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97350"/>
                                        </p:tgtEl>
                                        <p:attrNameLst>
                                          <p:attrName>style.visibility</p:attrName>
                                        </p:attrNameLst>
                                      </p:cBhvr>
                                      <p:to>
                                        <p:strVal val="visible"/>
                                      </p:to>
                                    </p:set>
                                    <p:animEffect transition="in" filter="wipe(down)">
                                      <p:cBhvr>
                                        <p:cTn id="22" dur="500"/>
                                        <p:tgtEl>
                                          <p:spTgt spid="69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7" grpId="0"/>
      <p:bldP spid="697348" grpId="0"/>
      <p:bldP spid="697349" grpId="0"/>
      <p:bldP spid="6973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atin typeface="Calibri"/>
                <a:cs typeface="Calibri"/>
              </a:rPr>
              <a:t>Resolution – Temporal resolution</a:t>
            </a:r>
          </a:p>
        </p:txBody>
      </p:sp>
      <p:pic>
        <p:nvPicPr>
          <p:cNvPr id="3" name="Herzkathet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8765" y="1196752"/>
            <a:ext cx="6266470" cy="5013176"/>
          </a:xfrm>
          <a:prstGeom prst="rect">
            <a:avLst/>
          </a:prstGeom>
        </p:spPr>
      </p:pic>
      <p:sp>
        <p:nvSpPr>
          <p:cNvPr id="2" name="Slide Number Placeholder 1">
            <a:extLst>
              <a:ext uri="{FF2B5EF4-FFF2-40B4-BE49-F238E27FC236}">
                <a16:creationId xmlns:a16="http://schemas.microsoft.com/office/drawing/2014/main" id="{ADC275CD-C2C2-9F48-82A2-500F80790756}"/>
              </a:ext>
            </a:extLst>
          </p:cNvPr>
          <p:cNvSpPr>
            <a:spLocks noGrp="1"/>
          </p:cNvSpPr>
          <p:nvPr>
            <p:ph type="sldNum" sz="quarter" idx="4"/>
          </p:nvPr>
        </p:nvSpPr>
        <p:spPr/>
        <p:txBody>
          <a:bodyPr/>
          <a:lstStyle/>
          <a:p>
            <a:fld id="{79594931-7310-8546-9CE2-0B8C244628BE}" type="slidenum">
              <a:rPr lang="en-US" smtClean="0"/>
              <a:pPr/>
              <a:t>7</a:t>
            </a:fld>
            <a:endParaRPr lang="en-US"/>
          </a:p>
        </p:txBody>
      </p:sp>
    </p:spTree>
    <p:extLst>
      <p:ext uri="{BB962C8B-B14F-4D97-AF65-F5344CB8AC3E}">
        <p14:creationId xmlns:p14="http://schemas.microsoft.com/office/powerpoint/2010/main" val="422451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Detector technology </a:t>
            </a:r>
            <a:endParaRPr lang="en-US" sz="5400" b="1" baseline="0" dirty="0">
              <a:solidFill>
                <a:srgbClr val="2A6AB3"/>
              </a:solidFill>
              <a:latin typeface="Calibri"/>
              <a:cs typeface="Calibri"/>
            </a:endParaRP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2.6-2.7</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6A0D84B7-CD52-4849-98F0-031DCB8380E7}"/>
              </a:ext>
            </a:extLst>
          </p:cNvPr>
          <p:cNvSpPr>
            <a:spLocks noGrp="1"/>
          </p:cNvSpPr>
          <p:nvPr>
            <p:ph type="sldNum" sz="quarter" idx="4"/>
          </p:nvPr>
        </p:nvSpPr>
        <p:spPr/>
        <p:txBody>
          <a:bodyPr/>
          <a:lstStyle/>
          <a:p>
            <a:fld id="{79594931-7310-8546-9CE2-0B8C244628BE}" type="slidenum">
              <a:rPr lang="en-US" smtClean="0"/>
              <a:pPr/>
              <a:t>8</a:t>
            </a:fld>
            <a:endParaRPr lang="en-US"/>
          </a:p>
        </p:txBody>
      </p:sp>
    </p:spTree>
    <p:extLst>
      <p:ext uri="{BB962C8B-B14F-4D97-AF65-F5344CB8AC3E}">
        <p14:creationId xmlns:p14="http://schemas.microsoft.com/office/powerpoint/2010/main" val="113041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AutoShape 26"/>
          <p:cNvSpPr>
            <a:spLocks noChangeArrowheads="1"/>
          </p:cNvSpPr>
          <p:nvPr/>
        </p:nvSpPr>
        <p:spPr bwMode="auto">
          <a:xfrm>
            <a:off x="2908300" y="3429000"/>
            <a:ext cx="3392488" cy="403225"/>
          </a:xfrm>
          <a:prstGeom prst="cube">
            <a:avLst>
              <a:gd name="adj" fmla="val 74889"/>
            </a:avLst>
          </a:prstGeom>
          <a:solidFill>
            <a:srgbClr val="FF9933"/>
          </a:solidFill>
          <a:ln w="9525">
            <a:solidFill>
              <a:schemeClr val="tx1"/>
            </a:solidFill>
            <a:miter lim="800000"/>
            <a:headEnd/>
            <a:tailEnd/>
          </a:ln>
        </p:spPr>
        <p:txBody>
          <a:bodyPr wrap="none" anchor="ctr"/>
          <a:lstStyle/>
          <a:p>
            <a:endParaRPr lang="en-US">
              <a:latin typeface="Calibri"/>
              <a:cs typeface="Calibri"/>
            </a:endParaRPr>
          </a:p>
        </p:txBody>
      </p:sp>
      <p:sp>
        <p:nvSpPr>
          <p:cNvPr id="9220" name="AutoShape 19"/>
          <p:cNvSpPr>
            <a:spLocks noChangeArrowheads="1"/>
          </p:cNvSpPr>
          <p:nvPr/>
        </p:nvSpPr>
        <p:spPr bwMode="auto">
          <a:xfrm>
            <a:off x="2874963" y="3101975"/>
            <a:ext cx="3392487" cy="403225"/>
          </a:xfrm>
          <a:prstGeom prst="cube">
            <a:avLst>
              <a:gd name="adj" fmla="val 74889"/>
            </a:avLst>
          </a:prstGeom>
          <a:solidFill>
            <a:srgbClr val="A50021"/>
          </a:solidFill>
          <a:ln w="9525">
            <a:solidFill>
              <a:schemeClr val="tx1"/>
            </a:solidFill>
            <a:miter lim="800000"/>
            <a:headEnd/>
            <a:tailEnd/>
          </a:ln>
        </p:spPr>
        <p:txBody>
          <a:bodyPr wrap="none" anchor="ctr"/>
          <a:lstStyle/>
          <a:p>
            <a:endParaRPr lang="en-US">
              <a:latin typeface="Calibri"/>
              <a:cs typeface="Calibri"/>
            </a:endParaRPr>
          </a:p>
        </p:txBody>
      </p:sp>
      <p:sp>
        <p:nvSpPr>
          <p:cNvPr id="9221" name="Rectangle 13"/>
          <p:cNvSpPr>
            <a:spLocks noGrp="1" noChangeArrowheads="1"/>
          </p:cNvSpPr>
          <p:nvPr>
            <p:ph type="title"/>
          </p:nvPr>
        </p:nvSpPr>
        <p:spPr/>
        <p:txBody>
          <a:bodyPr/>
          <a:lstStyle/>
          <a:p>
            <a:pPr eaLnBrk="1" hangingPunct="1"/>
            <a:r>
              <a:rPr lang="en-US">
                <a:latin typeface="Calibri"/>
                <a:cs typeface="Calibri"/>
              </a:rPr>
              <a:t>Projection imaging – Photographic film</a:t>
            </a:r>
          </a:p>
        </p:txBody>
      </p:sp>
      <p:sp>
        <p:nvSpPr>
          <p:cNvPr id="9222" name="AutoShape 15"/>
          <p:cNvSpPr>
            <a:spLocks noChangeArrowheads="1"/>
          </p:cNvSpPr>
          <p:nvPr/>
        </p:nvSpPr>
        <p:spPr bwMode="auto">
          <a:xfrm>
            <a:off x="2874963" y="2752725"/>
            <a:ext cx="3392487" cy="647700"/>
          </a:xfrm>
          <a:prstGeom prst="cube">
            <a:avLst>
              <a:gd name="adj" fmla="val 43940"/>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9223" name="Text Box 17"/>
          <p:cNvSpPr txBox="1">
            <a:spLocks noChangeArrowheads="1"/>
          </p:cNvSpPr>
          <p:nvPr/>
        </p:nvSpPr>
        <p:spPr bwMode="auto">
          <a:xfrm>
            <a:off x="611761" y="1219349"/>
            <a:ext cx="5689027" cy="461665"/>
          </a:xfrm>
          <a:prstGeom prst="rect">
            <a:avLst/>
          </a:prstGeom>
          <a:noFill/>
          <a:ln w="9525">
            <a:noFill/>
            <a:miter lim="800000"/>
            <a:headEnd/>
            <a:tailEnd/>
          </a:ln>
        </p:spPr>
        <p:txBody>
          <a:bodyPr wrap="none">
            <a:spAutoFit/>
          </a:bodyPr>
          <a:lstStyle/>
          <a:p>
            <a:r>
              <a:rPr lang="en-US" sz="2400" baseline="0" dirty="0">
                <a:latin typeface="Calibri"/>
                <a:cs typeface="Calibri"/>
              </a:rPr>
              <a:t>Double-sided film with intensifying screens</a:t>
            </a:r>
            <a:endParaRPr lang="en-US" sz="2400" baseline="0" dirty="0">
              <a:latin typeface="Calibri"/>
              <a:cs typeface="Calibri"/>
              <a:sym typeface="Symbol" pitchFamily="18" charset="2"/>
            </a:endParaRPr>
          </a:p>
        </p:txBody>
      </p:sp>
      <p:sp>
        <p:nvSpPr>
          <p:cNvPr id="9224" name="AutoShape 18"/>
          <p:cNvSpPr>
            <a:spLocks noChangeArrowheads="1"/>
          </p:cNvSpPr>
          <p:nvPr/>
        </p:nvSpPr>
        <p:spPr bwMode="auto">
          <a:xfrm>
            <a:off x="2874963" y="2636838"/>
            <a:ext cx="3392487" cy="403225"/>
          </a:xfrm>
          <a:prstGeom prst="cube">
            <a:avLst>
              <a:gd name="adj" fmla="val 74889"/>
            </a:avLst>
          </a:prstGeom>
          <a:solidFill>
            <a:srgbClr val="A50021"/>
          </a:solidFill>
          <a:ln w="9525">
            <a:solidFill>
              <a:schemeClr val="tx1"/>
            </a:solidFill>
            <a:miter lim="800000"/>
            <a:headEnd/>
            <a:tailEnd/>
          </a:ln>
        </p:spPr>
        <p:txBody>
          <a:bodyPr wrap="none" anchor="ctr"/>
          <a:lstStyle/>
          <a:p>
            <a:endParaRPr lang="en-US">
              <a:latin typeface="Calibri"/>
              <a:cs typeface="Calibri"/>
            </a:endParaRPr>
          </a:p>
        </p:txBody>
      </p:sp>
      <p:sp>
        <p:nvSpPr>
          <p:cNvPr id="9225" name="Text Box 20"/>
          <p:cNvSpPr txBox="1">
            <a:spLocks noChangeArrowheads="1"/>
          </p:cNvSpPr>
          <p:nvPr/>
        </p:nvSpPr>
        <p:spPr bwMode="auto">
          <a:xfrm>
            <a:off x="6948488" y="2489200"/>
            <a:ext cx="741362" cy="396875"/>
          </a:xfrm>
          <a:prstGeom prst="rect">
            <a:avLst/>
          </a:prstGeom>
          <a:noFill/>
          <a:ln w="9525">
            <a:noFill/>
            <a:miter lim="800000"/>
            <a:headEnd/>
            <a:tailEnd/>
          </a:ln>
        </p:spPr>
        <p:txBody>
          <a:bodyPr wrap="none">
            <a:spAutoFit/>
          </a:bodyPr>
          <a:lstStyle/>
          <a:p>
            <a:r>
              <a:rPr lang="en-US" baseline="0">
                <a:latin typeface="Calibri"/>
                <a:cs typeface="Calibri"/>
              </a:rPr>
              <a:t>film</a:t>
            </a:r>
            <a:r>
              <a:rPr lang="en-US">
                <a:latin typeface="Calibri"/>
                <a:cs typeface="Calibri"/>
              </a:rPr>
              <a:t>*)</a:t>
            </a:r>
            <a:endParaRPr lang="en-US">
              <a:latin typeface="Calibri"/>
              <a:cs typeface="Calibri"/>
              <a:sym typeface="Symbol" pitchFamily="18" charset="2"/>
            </a:endParaRPr>
          </a:p>
        </p:txBody>
      </p:sp>
      <p:sp>
        <p:nvSpPr>
          <p:cNvPr id="9226" name="Line 21"/>
          <p:cNvSpPr>
            <a:spLocks noChangeShapeType="1"/>
          </p:cNvSpPr>
          <p:nvPr/>
        </p:nvSpPr>
        <p:spPr bwMode="auto">
          <a:xfrm>
            <a:off x="6227763" y="2730500"/>
            <a:ext cx="649287"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9227" name="Line 22"/>
          <p:cNvSpPr>
            <a:spLocks noChangeShapeType="1"/>
          </p:cNvSpPr>
          <p:nvPr/>
        </p:nvSpPr>
        <p:spPr bwMode="auto">
          <a:xfrm flipV="1">
            <a:off x="6227763" y="2801938"/>
            <a:ext cx="649287" cy="431800"/>
          </a:xfrm>
          <a:prstGeom prst="line">
            <a:avLst/>
          </a:prstGeom>
          <a:noFill/>
          <a:ln w="9525">
            <a:solidFill>
              <a:schemeClr val="tx1"/>
            </a:solidFill>
            <a:round/>
            <a:headEnd/>
            <a:tailEnd/>
          </a:ln>
        </p:spPr>
        <p:txBody>
          <a:bodyPr/>
          <a:lstStyle/>
          <a:p>
            <a:endParaRPr lang="en-US">
              <a:latin typeface="Calibri"/>
              <a:cs typeface="Calibri"/>
            </a:endParaRPr>
          </a:p>
        </p:txBody>
      </p:sp>
      <p:sp>
        <p:nvSpPr>
          <p:cNvPr id="9228" name="Text Box 23"/>
          <p:cNvSpPr txBox="1">
            <a:spLocks noChangeArrowheads="1"/>
          </p:cNvSpPr>
          <p:nvPr/>
        </p:nvSpPr>
        <p:spPr bwMode="auto">
          <a:xfrm>
            <a:off x="3924300" y="3017838"/>
            <a:ext cx="895350" cy="396875"/>
          </a:xfrm>
          <a:prstGeom prst="rect">
            <a:avLst/>
          </a:prstGeom>
          <a:noFill/>
          <a:ln w="9525">
            <a:noFill/>
            <a:miter lim="800000"/>
            <a:headEnd/>
            <a:tailEnd/>
          </a:ln>
        </p:spPr>
        <p:txBody>
          <a:bodyPr wrap="none">
            <a:spAutoFit/>
          </a:bodyPr>
          <a:lstStyle/>
          <a:p>
            <a:r>
              <a:rPr lang="en-US" baseline="0">
                <a:latin typeface="Calibri"/>
                <a:cs typeface="Calibri"/>
              </a:rPr>
              <a:t>carrier</a:t>
            </a:r>
            <a:endParaRPr lang="en-US">
              <a:latin typeface="Calibri"/>
              <a:cs typeface="Calibri"/>
              <a:sym typeface="Symbol" pitchFamily="18" charset="2"/>
            </a:endParaRPr>
          </a:p>
        </p:txBody>
      </p:sp>
      <p:sp>
        <p:nvSpPr>
          <p:cNvPr id="9229" name="Text Box 24"/>
          <p:cNvSpPr txBox="1">
            <a:spLocks noChangeArrowheads="1"/>
          </p:cNvSpPr>
          <p:nvPr/>
        </p:nvSpPr>
        <p:spPr bwMode="auto">
          <a:xfrm>
            <a:off x="431800" y="5589588"/>
            <a:ext cx="8243888" cy="581025"/>
          </a:xfrm>
          <a:prstGeom prst="rect">
            <a:avLst/>
          </a:prstGeom>
          <a:noFill/>
          <a:ln w="9525">
            <a:noFill/>
            <a:miter lim="800000"/>
            <a:headEnd/>
            <a:tailEnd/>
          </a:ln>
        </p:spPr>
        <p:txBody>
          <a:bodyPr>
            <a:spAutoFit/>
          </a:bodyPr>
          <a:lstStyle/>
          <a:p>
            <a:r>
              <a:rPr lang="en-US" sz="1600">
                <a:latin typeface="Calibri"/>
                <a:cs typeface="Calibri"/>
              </a:rPr>
              <a:t>*) </a:t>
            </a:r>
            <a:r>
              <a:rPr lang="en-US" sz="1600" baseline="0">
                <a:latin typeface="Calibri"/>
                <a:cs typeface="Calibri"/>
              </a:rPr>
              <a:t>Silver halide (AgX): compound formed between silver and silver bromide (AgBr) or silver   </a:t>
            </a:r>
            <a:br>
              <a:rPr lang="en-US" sz="1600" baseline="0">
                <a:latin typeface="Calibri"/>
                <a:cs typeface="Calibri"/>
              </a:rPr>
            </a:br>
            <a:r>
              <a:rPr lang="en-US" sz="1600" baseline="0">
                <a:latin typeface="Calibri"/>
                <a:cs typeface="Calibri"/>
              </a:rPr>
              <a:t>   chloride (AgCl) or silver iodide (AgI).</a:t>
            </a:r>
          </a:p>
        </p:txBody>
      </p:sp>
      <p:sp>
        <p:nvSpPr>
          <p:cNvPr id="9230" name="AutoShape 25"/>
          <p:cNvSpPr>
            <a:spLocks noChangeArrowheads="1"/>
          </p:cNvSpPr>
          <p:nvPr/>
        </p:nvSpPr>
        <p:spPr bwMode="auto">
          <a:xfrm>
            <a:off x="2916238" y="2205038"/>
            <a:ext cx="3392487" cy="403225"/>
          </a:xfrm>
          <a:prstGeom prst="cube">
            <a:avLst>
              <a:gd name="adj" fmla="val 74889"/>
            </a:avLst>
          </a:prstGeom>
          <a:solidFill>
            <a:srgbClr val="FF9933"/>
          </a:solidFill>
          <a:ln w="9525">
            <a:solidFill>
              <a:schemeClr val="tx1"/>
            </a:solidFill>
            <a:miter lim="800000"/>
            <a:headEnd/>
            <a:tailEnd/>
          </a:ln>
        </p:spPr>
        <p:txBody>
          <a:bodyPr wrap="none" anchor="ctr"/>
          <a:lstStyle/>
          <a:p>
            <a:endParaRPr lang="en-US">
              <a:latin typeface="Calibri"/>
              <a:cs typeface="Calibri"/>
            </a:endParaRPr>
          </a:p>
        </p:txBody>
      </p:sp>
      <p:sp>
        <p:nvSpPr>
          <p:cNvPr id="9231" name="Text Box 27"/>
          <p:cNvSpPr txBox="1">
            <a:spLocks noChangeArrowheads="1"/>
          </p:cNvSpPr>
          <p:nvPr/>
        </p:nvSpPr>
        <p:spPr bwMode="auto">
          <a:xfrm>
            <a:off x="395288" y="2251075"/>
            <a:ext cx="2303462" cy="336550"/>
          </a:xfrm>
          <a:prstGeom prst="rect">
            <a:avLst/>
          </a:prstGeom>
          <a:noFill/>
          <a:ln w="9525">
            <a:noFill/>
            <a:miter lim="800000"/>
            <a:headEnd/>
            <a:tailEnd/>
          </a:ln>
        </p:spPr>
        <p:txBody>
          <a:bodyPr wrap="none">
            <a:spAutoFit/>
          </a:bodyPr>
          <a:lstStyle/>
          <a:p>
            <a:r>
              <a:rPr lang="en-US" sz="1600" baseline="0">
                <a:latin typeface="Calibri"/>
                <a:cs typeface="Calibri"/>
              </a:rPr>
              <a:t>fluorescent screen #1 **)</a:t>
            </a:r>
            <a:endParaRPr lang="en-US" sz="1600" baseline="0">
              <a:latin typeface="Calibri"/>
              <a:cs typeface="Calibri"/>
              <a:sym typeface="Symbol" pitchFamily="18" charset="2"/>
            </a:endParaRPr>
          </a:p>
        </p:txBody>
      </p:sp>
      <p:sp>
        <p:nvSpPr>
          <p:cNvPr id="9232" name="Text Box 28"/>
          <p:cNvSpPr txBox="1">
            <a:spLocks noChangeArrowheads="1"/>
          </p:cNvSpPr>
          <p:nvPr/>
        </p:nvSpPr>
        <p:spPr bwMode="auto">
          <a:xfrm>
            <a:off x="398463" y="3581400"/>
            <a:ext cx="2332037" cy="336550"/>
          </a:xfrm>
          <a:prstGeom prst="rect">
            <a:avLst/>
          </a:prstGeom>
          <a:noFill/>
          <a:ln w="9525">
            <a:noFill/>
            <a:miter lim="800000"/>
            <a:headEnd/>
            <a:tailEnd/>
          </a:ln>
        </p:spPr>
        <p:txBody>
          <a:bodyPr wrap="none">
            <a:spAutoFit/>
          </a:bodyPr>
          <a:lstStyle/>
          <a:p>
            <a:r>
              <a:rPr lang="en-US" sz="1600" baseline="0">
                <a:latin typeface="Calibri"/>
                <a:cs typeface="Calibri"/>
              </a:rPr>
              <a:t>fluorescent screen #2 **)</a:t>
            </a:r>
            <a:endParaRPr lang="en-US" sz="1600" baseline="0">
              <a:latin typeface="Calibri"/>
              <a:cs typeface="Calibri"/>
              <a:sym typeface="Symbol" pitchFamily="18" charset="2"/>
            </a:endParaRPr>
          </a:p>
        </p:txBody>
      </p:sp>
      <p:sp>
        <p:nvSpPr>
          <p:cNvPr id="9233" name="Text Box 29"/>
          <p:cNvSpPr txBox="1">
            <a:spLocks noChangeArrowheads="1"/>
          </p:cNvSpPr>
          <p:nvPr/>
        </p:nvSpPr>
        <p:spPr bwMode="auto">
          <a:xfrm>
            <a:off x="431800" y="6262688"/>
            <a:ext cx="8243888" cy="336550"/>
          </a:xfrm>
          <a:prstGeom prst="rect">
            <a:avLst/>
          </a:prstGeom>
          <a:noFill/>
          <a:ln w="9525">
            <a:noFill/>
            <a:miter lim="800000"/>
            <a:headEnd/>
            <a:tailEnd/>
          </a:ln>
        </p:spPr>
        <p:txBody>
          <a:bodyPr>
            <a:spAutoFit/>
          </a:bodyPr>
          <a:lstStyle/>
          <a:p>
            <a:r>
              <a:rPr lang="en-US" sz="1600">
                <a:latin typeface="Calibri"/>
                <a:cs typeface="Calibri"/>
              </a:rPr>
              <a:t>**) </a:t>
            </a:r>
            <a:r>
              <a:rPr lang="en-US" sz="1600" baseline="0">
                <a:latin typeface="Calibri"/>
                <a:cs typeface="Calibri"/>
              </a:rPr>
              <a:t>Fluorescence increases efficiency about 5-fold but decreases resolution</a:t>
            </a:r>
          </a:p>
        </p:txBody>
      </p:sp>
      <p:graphicFrame>
        <p:nvGraphicFramePr>
          <p:cNvPr id="9218" name="Object 30"/>
          <p:cNvGraphicFramePr>
            <a:graphicFrameLocks noChangeAspect="1"/>
          </p:cNvGraphicFramePr>
          <p:nvPr>
            <p:extLst/>
          </p:nvPr>
        </p:nvGraphicFramePr>
        <p:xfrm>
          <a:off x="3692525" y="4292600"/>
          <a:ext cx="1614488" cy="766763"/>
        </p:xfrm>
        <a:graphic>
          <a:graphicData uri="http://schemas.openxmlformats.org/presentationml/2006/ole">
            <mc:AlternateContent xmlns:mc="http://schemas.openxmlformats.org/markup-compatibility/2006">
              <mc:Choice xmlns:v="urn:schemas-microsoft-com:vml" Requires="v">
                <p:oleObj spid="_x0000_s32832" name="Equation" r:id="rId4" imgW="863280" imgH="406080" progId="">
                  <p:embed/>
                </p:oleObj>
              </mc:Choice>
              <mc:Fallback>
                <p:oleObj name="Equation" r:id="rId4" imgW="863280" imgH="406080" progId="">
                  <p:embed/>
                  <p:pic>
                    <p:nvPicPr>
                      <p:cNvPr id="9218"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525" y="4292600"/>
                        <a:ext cx="1614488" cy="766763"/>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E2E053BD-9823-D944-837D-532378BC924D}"/>
              </a:ext>
            </a:extLst>
          </p:cNvPr>
          <p:cNvSpPr>
            <a:spLocks noGrp="1"/>
          </p:cNvSpPr>
          <p:nvPr>
            <p:ph type="sldNum" sz="quarter" idx="4"/>
          </p:nvPr>
        </p:nvSpPr>
        <p:spPr/>
        <p:txBody>
          <a:bodyPr/>
          <a:lstStyle/>
          <a:p>
            <a:fld id="{79594931-7310-8546-9CE2-0B8C244628BE}" type="slidenum">
              <a:rPr lang="en-US" smtClean="0"/>
              <a:pPr/>
              <a:t>9</a:t>
            </a:fld>
            <a:endParaRPr lang="en-US"/>
          </a:p>
        </p:txBody>
      </p:sp>
      <p:sp>
        <p:nvSpPr>
          <p:cNvPr id="9234" name="AutoShape 31">
            <a:hlinkClick r:id="rId6" action="ppaction://hlinksldjump" highlightClick="1"/>
          </p:cNvPr>
          <p:cNvSpPr>
            <a:spLocks noChangeArrowheads="1"/>
          </p:cNvSpPr>
          <p:nvPr/>
        </p:nvSpPr>
        <p:spPr bwMode="auto">
          <a:xfrm>
            <a:off x="8560635" y="6325994"/>
            <a:ext cx="374843" cy="374843"/>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207600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3|24.6|1.6|2.6|12.1|3.8"/>
</p:tagLst>
</file>

<file path=ppt/theme/theme1.xml><?xml version="1.0" encoding="utf-8"?>
<a:theme xmlns:a="http://schemas.openxmlformats.org/drawingml/2006/main" name="eth_praesentation_4zu3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4zu3_ETH1_d" id="{13D4407A-1790-4B2E-BB8C-EB574A67D067}" vid="{4BFD40ED-96EC-464F-AA58-D037423ACDB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eth_uzh_praesentation_4zu3_en</Template>
  <TotalTime>1803</TotalTime>
  <Words>2240</Words>
  <Application>Microsoft Macintosh PowerPoint</Application>
  <PresentationFormat>On-screen Show (4:3)</PresentationFormat>
  <Paragraphs>452</Paragraphs>
  <Slides>55</Slides>
  <Notes>50</Notes>
  <HiddenSlides>0</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7" baseType="lpstr">
      <vt:lpstr>ＭＳ Ｐゴシック</vt:lpstr>
      <vt:lpstr>Arial</vt:lpstr>
      <vt:lpstr>Calibri</vt:lpstr>
      <vt:lpstr>Cambria Math</vt:lpstr>
      <vt:lpstr>ÇlÇr ñæí©</vt:lpstr>
      <vt:lpstr>ETH Light</vt:lpstr>
      <vt:lpstr>Mangal</vt:lpstr>
      <vt:lpstr>Symbol</vt:lpstr>
      <vt:lpstr>Symbol Tiger Expert</vt:lpstr>
      <vt:lpstr>Wingdings</vt:lpstr>
      <vt:lpstr>eth_praesentation_4zu3_ETH3</vt:lpstr>
      <vt:lpstr>Equation</vt:lpstr>
      <vt:lpstr>Biomedical Imaging X-Ray Imaging (II)</vt:lpstr>
      <vt:lpstr>Today’s Learning Objectives</vt:lpstr>
      <vt:lpstr>Resolution of imaging procedures</vt:lpstr>
      <vt:lpstr>Resolution – Contrast</vt:lpstr>
      <vt:lpstr>Resolution – Contrast</vt:lpstr>
      <vt:lpstr>Resolution of imaging procedures</vt:lpstr>
      <vt:lpstr>Resolution – Temporal resolution</vt:lpstr>
      <vt:lpstr>PowerPoint Presentation</vt:lpstr>
      <vt:lpstr>Projection imaging – Photographic film</vt:lpstr>
      <vt:lpstr>Projection imaging – Anti scatter grids</vt:lpstr>
      <vt:lpstr>Projection imaging – Image intensifier</vt:lpstr>
      <vt:lpstr>Projection imaging – Image intensifier</vt:lpstr>
      <vt:lpstr>Projection imaging – Summary</vt:lpstr>
      <vt:lpstr>PowerPoint Presentation</vt:lpstr>
      <vt:lpstr>Image conversion</vt:lpstr>
      <vt:lpstr>Digital Luminescence</vt:lpstr>
      <vt:lpstr>Selenium Detector</vt:lpstr>
      <vt:lpstr>Silicium Detector</vt:lpstr>
      <vt:lpstr>Scintillation Detector</vt:lpstr>
      <vt:lpstr>Contrast agent </vt:lpstr>
      <vt:lpstr>Contrast agent</vt:lpstr>
      <vt:lpstr>Digital Subtraction </vt:lpstr>
      <vt:lpstr>DSA Angiography</vt:lpstr>
      <vt:lpstr>Real-time DSA Angiography</vt:lpstr>
      <vt:lpstr>Clicker Activity (5 min)</vt:lpstr>
      <vt:lpstr>Clicker Activity (Notes)</vt:lpstr>
      <vt:lpstr>PowerPoint Presentation</vt:lpstr>
      <vt:lpstr>Problem</vt:lpstr>
      <vt:lpstr>Problem</vt:lpstr>
      <vt:lpstr>Projection versus Tomographic imaging</vt:lpstr>
      <vt:lpstr>CT – Reconstruction problem</vt:lpstr>
      <vt:lpstr>CT – Reconstruction problem</vt:lpstr>
      <vt:lpstr>CT – Reconstruction problem</vt:lpstr>
      <vt:lpstr>CT – History</vt:lpstr>
      <vt:lpstr>CT – Allan Cormack</vt:lpstr>
      <vt:lpstr>CT – Godfrey Hounsfield</vt:lpstr>
      <vt:lpstr>CT – Principle</vt:lpstr>
      <vt:lpstr>CT – Image reconstruction</vt:lpstr>
      <vt:lpstr>CT – Image reconstruction</vt:lpstr>
      <vt:lpstr>CT – Image reconstruction</vt:lpstr>
      <vt:lpstr>CT – Image reconstruction</vt:lpstr>
      <vt:lpstr>CT – Image reconstruction</vt:lpstr>
      <vt:lpstr>Clicker Activity (5 min)</vt:lpstr>
      <vt:lpstr>CT – Image reconstruction</vt:lpstr>
      <vt:lpstr>CT – Image reconstruction</vt:lpstr>
      <vt:lpstr>CT – Image reconstruction</vt:lpstr>
      <vt:lpstr>CT – Image reconstruction</vt:lpstr>
      <vt:lpstr>CT – Image reconstruction</vt:lpstr>
      <vt:lpstr>CT – Image reconstruction</vt:lpstr>
      <vt:lpstr>CT – Pencil beam</vt:lpstr>
      <vt:lpstr>CT – Fan beam</vt:lpstr>
      <vt:lpstr>CT – Parallel fan beam</vt:lpstr>
      <vt:lpstr>CT – Cone beam</vt:lpstr>
      <vt:lpstr>CT – Hounsfield unit </vt:lpstr>
      <vt:lpstr>“The most important slides”</vt:lpstr>
    </vt:vector>
  </TitlesOfParts>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Kozerke</dc:creator>
  <cp:lastModifiedBy>Sebastian Kozerke</cp:lastModifiedBy>
  <cp:revision>389</cp:revision>
  <cp:lastPrinted>2018-11-27T08:49:44Z</cp:lastPrinted>
  <dcterms:created xsi:type="dcterms:W3CDTF">2016-04-19T07:16:02Z</dcterms:created>
  <dcterms:modified xsi:type="dcterms:W3CDTF">2019-10-21T07:34:32Z</dcterms:modified>
</cp:coreProperties>
</file>